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0" r:id="rId1"/>
  </p:sldMasterIdLst>
  <p:notesMasterIdLst>
    <p:notesMasterId r:id="rId14"/>
  </p:notesMasterIdLst>
  <p:sldIdLst>
    <p:sldId id="256" r:id="rId2"/>
    <p:sldId id="257" r:id="rId3"/>
    <p:sldId id="261" r:id="rId4"/>
    <p:sldId id="259" r:id="rId5"/>
    <p:sldId id="263" r:id="rId6"/>
    <p:sldId id="266" r:id="rId7"/>
    <p:sldId id="265" r:id="rId8"/>
    <p:sldId id="267" r:id="rId9"/>
    <p:sldId id="268" r:id="rId10"/>
    <p:sldId id="269" r:id="rId11"/>
    <p:sldId id="264" r:id="rId12"/>
    <p:sldId id="271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1B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1226"/>
    <p:restoredTop sz="94554"/>
  </p:normalViewPr>
  <p:slideViewPr>
    <p:cSldViewPr snapToObjects="1">
      <p:cViewPr>
        <p:scale>
          <a:sx n="41" d="100"/>
          <a:sy n="41" d="100"/>
        </p:scale>
        <p:origin x="944" y="15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17753-F505-4C49-ADEE-88B693B9E566}" type="datetimeFigureOut">
              <a:rPr kumimoji="1" lang="ja-JP" altLang="en-US" smtClean="0"/>
              <a:t>2018/1/26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60A1F7-1676-7149-8B1C-FC9D252069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187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0A1F7-1676-7149-8B1C-FC9D252069CB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2066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0A1F7-1676-7149-8B1C-FC9D252069CB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8535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0A1F7-1676-7149-8B1C-FC9D252069CB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197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71BE-01BC-F649-AE65-C87C981C00D0}" type="datetimeFigureOut">
              <a:rPr kumimoji="1" lang="ja-JP" altLang="en-US" smtClean="0"/>
              <a:t>2018/1/26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AE29-81A6-474A-B14C-A1096C9EE8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71BE-01BC-F649-AE65-C87C981C00D0}" type="datetimeFigureOut">
              <a:rPr kumimoji="1" lang="ja-JP" altLang="en-US" smtClean="0"/>
              <a:t>2018/1/26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AE29-81A6-474A-B14C-A1096C9EE8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71BE-01BC-F649-AE65-C87C981C00D0}" type="datetimeFigureOut">
              <a:rPr kumimoji="1" lang="ja-JP" altLang="en-US" smtClean="0"/>
              <a:t>2018/1/26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AE29-81A6-474A-B14C-A1096C9EE8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71BE-01BC-F649-AE65-C87C981C00D0}" type="datetimeFigureOut">
              <a:rPr kumimoji="1" lang="ja-JP" altLang="en-US" smtClean="0"/>
              <a:t>2018/1/26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AE29-81A6-474A-B14C-A1096C9EE8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71BE-01BC-F649-AE65-C87C981C00D0}" type="datetimeFigureOut">
              <a:rPr kumimoji="1" lang="ja-JP" altLang="en-US" smtClean="0"/>
              <a:t>2018/1/26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AE29-81A6-474A-B14C-A1096C9EE8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71BE-01BC-F649-AE65-C87C981C00D0}" type="datetimeFigureOut">
              <a:rPr kumimoji="1" lang="ja-JP" altLang="en-US" smtClean="0"/>
              <a:t>2018/1/26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AE29-81A6-474A-B14C-A1096C9EE8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71BE-01BC-F649-AE65-C87C981C00D0}" type="datetimeFigureOut">
              <a:rPr kumimoji="1" lang="ja-JP" altLang="en-US" smtClean="0"/>
              <a:t>2018/1/26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AE29-81A6-474A-B14C-A1096C9EE8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71BE-01BC-F649-AE65-C87C981C00D0}" type="datetimeFigureOut">
              <a:rPr kumimoji="1" lang="ja-JP" altLang="en-US" smtClean="0"/>
              <a:t>2018/1/26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AE29-81A6-474A-B14C-A1096C9EE8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71BE-01BC-F649-AE65-C87C981C00D0}" type="datetimeFigureOut">
              <a:rPr kumimoji="1" lang="ja-JP" altLang="en-US" smtClean="0"/>
              <a:t>2018/1/26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AE29-81A6-474A-B14C-A1096C9EE8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71BE-01BC-F649-AE65-C87C981C00D0}" type="datetimeFigureOut">
              <a:rPr kumimoji="1" lang="ja-JP" altLang="en-US" smtClean="0"/>
              <a:t>2018/1/26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AE29-81A6-474A-B14C-A1096C9EE8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71BE-01BC-F649-AE65-C87C981C00D0}" type="datetimeFigureOut">
              <a:rPr kumimoji="1" lang="ja-JP" altLang="en-US" smtClean="0"/>
              <a:t>2018/1/26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AE29-81A6-474A-B14C-A1096C9EE8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271BE-01BC-F649-AE65-C87C981C00D0}" type="datetimeFigureOut">
              <a:rPr kumimoji="1" lang="ja-JP" altLang="en-US" smtClean="0"/>
              <a:t>2018/1/26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1BAE29-81A6-474A-B14C-A1096C9EE8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2025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980728"/>
            <a:ext cx="9144000" cy="3179688"/>
          </a:xfrm>
        </p:spPr>
        <p:txBody>
          <a:bodyPr>
            <a:normAutofit fontScale="90000"/>
          </a:bodyPr>
          <a:lstStyle/>
          <a:p>
            <a:r>
              <a:rPr kumimoji="1" lang="ja-JP" altLang="en-US" b="1" dirty="0" smtClean="0">
                <a:latin typeface="HGSMinchoE" charset="-128"/>
                <a:ea typeface="HGSMinchoE" charset="-128"/>
                <a:cs typeface="HGSMinchoE" charset="-128"/>
              </a:rPr>
              <a:t>二次元格闘ゲーム</a:t>
            </a:r>
            <a:r>
              <a:rPr kumimoji="1" lang="en-US" altLang="ja-JP" b="1" dirty="0" smtClean="0">
                <a:latin typeface="HGSMinchoE" charset="-128"/>
                <a:ea typeface="HGSMinchoE" charset="-128"/>
                <a:cs typeface="HGSMinchoE" charset="-128"/>
              </a:rPr>
              <a:t/>
            </a:r>
            <a:br>
              <a:rPr kumimoji="1" lang="en-US" altLang="ja-JP" b="1" dirty="0" smtClean="0">
                <a:latin typeface="HGSMinchoE" charset="-128"/>
                <a:ea typeface="HGSMinchoE" charset="-128"/>
                <a:cs typeface="HGSMinchoE" charset="-128"/>
              </a:rPr>
            </a:br>
            <a:r>
              <a:rPr kumimoji="1" lang="en-US" altLang="ja-JP" dirty="0" smtClean="0">
                <a:latin typeface="+mn-ea"/>
                <a:ea typeface="+mn-ea"/>
              </a:rPr>
              <a:t/>
            </a:r>
            <a:br>
              <a:rPr kumimoji="1" lang="en-US" altLang="ja-JP" dirty="0" smtClean="0">
                <a:latin typeface="+mn-ea"/>
                <a:ea typeface="+mn-ea"/>
              </a:rPr>
            </a:br>
            <a:r>
              <a:rPr lang="en-US" altLang="ja-JP" sz="3100" b="1" dirty="0">
                <a:latin typeface="HGSMinchoE" charset="-128"/>
                <a:ea typeface="HGSMinchoE" charset="-128"/>
                <a:cs typeface="HGSMinchoE" charset="-128"/>
              </a:rPr>
              <a:t>2</a:t>
            </a:r>
            <a:r>
              <a:rPr lang="ja-JP" altLang="en-US" sz="3100" b="1" dirty="0">
                <a:latin typeface="HGSMinchoE" charset="-128"/>
                <a:ea typeface="HGSMinchoE" charset="-128"/>
                <a:cs typeface="HGSMinchoE" charset="-128"/>
              </a:rPr>
              <a:t>年後学期</a:t>
            </a:r>
            <a:r>
              <a:rPr lang="ja-JP" altLang="en-US" sz="3100" b="1" dirty="0" smtClean="0">
                <a:latin typeface="HGSMinchoE" charset="-128"/>
                <a:ea typeface="HGSMinchoE" charset="-128"/>
                <a:cs typeface="HGSMinchoE" charset="-128"/>
              </a:rPr>
              <a:t>「メディア情報学プログラミング演習」 </a:t>
            </a:r>
            <a:r>
              <a:rPr lang="en-US" altLang="ja-JP" sz="3100" b="1" dirty="0" smtClean="0">
                <a:latin typeface="HGSMinchoE" charset="-128"/>
                <a:ea typeface="HGSMinchoE" charset="-128"/>
                <a:cs typeface="HGSMinchoE" charset="-128"/>
              </a:rPr>
              <a:t/>
            </a:r>
            <a:br>
              <a:rPr lang="en-US" altLang="ja-JP" sz="3100" b="1" dirty="0" smtClean="0">
                <a:latin typeface="HGSMinchoE" charset="-128"/>
                <a:ea typeface="HGSMinchoE" charset="-128"/>
                <a:cs typeface="HGSMinchoE" charset="-128"/>
              </a:rPr>
            </a:br>
            <a:r>
              <a:rPr lang="ja-JP" altLang="en-US" sz="3100" b="1" dirty="0" smtClean="0">
                <a:latin typeface="HGSMinchoE" charset="-128"/>
                <a:ea typeface="HGSMinchoE" charset="-128"/>
                <a:cs typeface="HGSMinchoE" charset="-128"/>
              </a:rPr>
              <a:t>グループ</a:t>
            </a:r>
            <a:r>
              <a:rPr lang="en-US" altLang="ja-JP" sz="3100" b="1" dirty="0" smtClean="0">
                <a:latin typeface="HGSMinchoE" charset="-128"/>
                <a:ea typeface="HGSMinchoE" charset="-128"/>
                <a:cs typeface="HGSMinchoE" charset="-128"/>
              </a:rPr>
              <a:t> 16</a:t>
            </a:r>
            <a:r>
              <a:rPr lang="ja-JP" altLang="en-US" b="1" dirty="0" smtClean="0">
                <a:effectLst/>
                <a:latin typeface="HGSMinchoE" charset="-128"/>
                <a:ea typeface="HGSMinchoE" charset="-128"/>
                <a:cs typeface="HGSMinchoE" charset="-128"/>
              </a:rPr>
              <a:t/>
            </a:r>
            <a:br>
              <a:rPr lang="ja-JP" altLang="en-US" b="1" dirty="0" smtClean="0">
                <a:effectLst/>
                <a:latin typeface="HGSMinchoE" charset="-128"/>
                <a:ea typeface="HGSMinchoE" charset="-128"/>
                <a:cs typeface="HGSMinchoE" charset="-128"/>
              </a:rPr>
            </a:br>
            <a:endParaRPr kumimoji="1" lang="ja-JP" altLang="en-US" b="1" dirty="0">
              <a:latin typeface="HGSMinchoE" charset="-128"/>
              <a:ea typeface="HGSMinchoE" charset="-128"/>
              <a:cs typeface="HGSMinchoE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4293096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ja-JP" sz="2800" b="1" dirty="0" smtClean="0">
                <a:latin typeface="HGSMinchoE" charset="-128"/>
                <a:ea typeface="HGSMinchoE" charset="-128"/>
                <a:cs typeface="HGSMinchoE" charset="-128"/>
              </a:rPr>
              <a:t>1610208 </a:t>
            </a:r>
            <a:r>
              <a:rPr lang="ja-JP" altLang="en-US" sz="2800" b="1" dirty="0" smtClean="0">
                <a:latin typeface="HGSMinchoE" charset="-128"/>
                <a:ea typeface="HGSMinchoE" charset="-128"/>
                <a:cs typeface="HGSMinchoE" charset="-128"/>
              </a:rPr>
              <a:t>木内</a:t>
            </a:r>
            <a:r>
              <a:rPr lang="en-US" altLang="ja-JP" sz="2800" b="1" dirty="0" smtClean="0">
                <a:latin typeface="HGSMinchoE" charset="-128"/>
                <a:ea typeface="HGSMinchoE" charset="-128"/>
                <a:cs typeface="HGSMinchoE" charset="-128"/>
              </a:rPr>
              <a:t> </a:t>
            </a:r>
            <a:r>
              <a:rPr lang="ja-JP" altLang="en-US" sz="2800" b="1" dirty="0" smtClean="0">
                <a:latin typeface="HGSMinchoE" charset="-128"/>
                <a:ea typeface="HGSMinchoE" charset="-128"/>
                <a:cs typeface="HGSMinchoE" charset="-128"/>
              </a:rPr>
              <a:t>舜司</a:t>
            </a:r>
            <a:endParaRPr lang="en-US" altLang="ja-JP" sz="2800" b="1" dirty="0" smtClean="0">
              <a:latin typeface="HGSMinchoE" charset="-128"/>
              <a:ea typeface="HGSMinchoE" charset="-128"/>
              <a:cs typeface="HGSMinchoE" charset="-128"/>
            </a:endParaRPr>
          </a:p>
          <a:p>
            <a:r>
              <a:rPr kumimoji="1" lang="en-US" altLang="ja-JP" sz="2800" b="1" dirty="0" smtClean="0">
                <a:latin typeface="HGSMinchoE" charset="-128"/>
                <a:ea typeface="HGSMinchoE" charset="-128"/>
                <a:cs typeface="HGSMinchoE" charset="-128"/>
              </a:rPr>
              <a:t>1610496</a:t>
            </a:r>
            <a:r>
              <a:rPr lang="en-US" altLang="ja-JP" sz="2800" b="1" dirty="0">
                <a:latin typeface="HGSMinchoE" charset="-128"/>
                <a:ea typeface="HGSMinchoE" charset="-128"/>
                <a:cs typeface="HGSMinchoE" charset="-128"/>
              </a:rPr>
              <a:t> </a:t>
            </a:r>
            <a:r>
              <a:rPr lang="ja-JP" altLang="en-US" sz="2800" b="1" dirty="0" smtClean="0">
                <a:latin typeface="HGSMinchoE" charset="-128"/>
                <a:ea typeface="HGSMinchoE" charset="-128"/>
                <a:cs typeface="HGSMinchoE" charset="-128"/>
              </a:rPr>
              <a:t>根本</a:t>
            </a:r>
            <a:r>
              <a:rPr lang="en-US" altLang="ja-JP" sz="2800" b="1" dirty="0" smtClean="0">
                <a:latin typeface="HGSMinchoE" charset="-128"/>
                <a:ea typeface="HGSMinchoE" charset="-128"/>
                <a:cs typeface="HGSMinchoE" charset="-128"/>
              </a:rPr>
              <a:t> </a:t>
            </a:r>
            <a:r>
              <a:rPr lang="ja-JP" altLang="en-US" sz="2800" b="1" dirty="0" smtClean="0">
                <a:latin typeface="HGSMinchoE" charset="-128"/>
                <a:ea typeface="HGSMinchoE" charset="-128"/>
                <a:cs typeface="HGSMinchoE" charset="-128"/>
              </a:rPr>
              <a:t>亘</a:t>
            </a:r>
            <a:endParaRPr lang="en-US" altLang="ja-JP" sz="2800" b="1" dirty="0" smtClean="0">
              <a:latin typeface="HGSMinchoE" charset="-128"/>
              <a:ea typeface="HGSMinchoE" charset="-128"/>
              <a:cs typeface="HGSMinchoE" charset="-128"/>
            </a:endParaRPr>
          </a:p>
          <a:p>
            <a:r>
              <a:rPr lang="en-US" altLang="ja-JP" sz="2800" b="1" dirty="0">
                <a:latin typeface="HGSMinchoE" charset="-128"/>
                <a:ea typeface="HGSMinchoE" charset="-128"/>
                <a:cs typeface="HGSMinchoE" charset="-128"/>
              </a:rPr>
              <a:t>1610595 </a:t>
            </a:r>
            <a:r>
              <a:rPr lang="ja-JP" altLang="en-US" sz="2800" b="1" dirty="0">
                <a:latin typeface="HGSMinchoE" charset="-128"/>
                <a:ea typeface="HGSMinchoE" charset="-128"/>
                <a:cs typeface="HGSMinchoE" charset="-128"/>
              </a:rPr>
              <a:t>松田</a:t>
            </a:r>
            <a:r>
              <a:rPr lang="en-US" altLang="ja-JP" sz="2800" b="1" dirty="0">
                <a:latin typeface="HGSMinchoE" charset="-128"/>
                <a:ea typeface="HGSMinchoE" charset="-128"/>
                <a:cs typeface="HGSMinchoE" charset="-128"/>
              </a:rPr>
              <a:t> </a:t>
            </a:r>
            <a:r>
              <a:rPr lang="ja-JP" altLang="en-US" sz="2800" b="1" dirty="0">
                <a:latin typeface="HGSMinchoE" charset="-128"/>
                <a:ea typeface="HGSMinchoE" charset="-128"/>
                <a:cs typeface="HGSMinchoE" charset="-128"/>
              </a:rPr>
              <a:t>尚也</a:t>
            </a:r>
            <a:endParaRPr lang="en-US" altLang="ja-JP" sz="2800" b="1" dirty="0">
              <a:latin typeface="HGSMinchoE" charset="-128"/>
              <a:ea typeface="HGSMinchoE" charset="-128"/>
              <a:cs typeface="HGSMinchoE" charset="-128"/>
            </a:endParaRPr>
          </a:p>
          <a:p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2832480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19049"/>
            <a:ext cx="2095500" cy="1162050"/>
          </a:xfrm>
        </p:spPr>
        <p:txBody>
          <a:bodyPr>
            <a:normAutofit/>
          </a:bodyPr>
          <a:lstStyle/>
          <a:p>
            <a:r>
              <a:rPr kumimoji="1" lang="ja-JP" altLang="en-US" sz="3600" b="1" dirty="0" smtClean="0">
                <a:latin typeface="HGSMinchoE" charset="-128"/>
                <a:ea typeface="HGSMinchoE" charset="-128"/>
                <a:cs typeface="HGSMinchoE" charset="-128"/>
              </a:rPr>
              <a:t>松田担当</a:t>
            </a:r>
            <a:endParaRPr kumimoji="1" lang="ja-JP" altLang="en-US" sz="3600" b="1" dirty="0">
              <a:latin typeface="HGSMinchoE" charset="-128"/>
              <a:ea typeface="HGSMinchoE" charset="-128"/>
              <a:cs typeface="HGSMinchoE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43001"/>
            <a:ext cx="10515600" cy="590549"/>
          </a:xfrm>
        </p:spPr>
        <p:txBody>
          <a:bodyPr/>
          <a:lstStyle/>
          <a:p>
            <a:pPr marL="0" indent="0">
              <a:buNone/>
            </a:pPr>
            <a:r>
              <a:rPr lang="ja-JP" altLang="en-US" dirty="0" smtClean="0"/>
              <a:t>攻撃情報を管理するクラス</a:t>
            </a:r>
            <a:endParaRPr kumimoji="1" lang="ja-JP" altLang="en-US" dirty="0"/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2933700" y="-19049"/>
            <a:ext cx="7562850" cy="1162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dirty="0" err="1" smtClean="0"/>
              <a:t>AttackInfo</a:t>
            </a:r>
            <a:endParaRPr lang="ja-JP" altLang="en-US" dirty="0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2933700" y="1876425"/>
            <a:ext cx="8629650" cy="3290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err="1" smtClean="0"/>
              <a:t>UECPlayerBase</a:t>
            </a:r>
            <a:r>
              <a:rPr lang="ja-JP" altLang="en-US" dirty="0" smtClean="0"/>
              <a:t>より攻撃情報を委託されると、自動で自機・敵機の情報から判定を行う。</a:t>
            </a:r>
            <a:endParaRPr lang="en-US" altLang="ja-JP" dirty="0" smtClean="0"/>
          </a:p>
          <a:p>
            <a:r>
              <a:rPr lang="ja-JP" altLang="en-US" dirty="0" smtClean="0"/>
              <a:t>コンボ攻撃や多段攻撃に対応。攻撃発生、終了後の硬直時間なども設定可能。</a:t>
            </a:r>
            <a:endParaRPr lang="en-US" altLang="ja-JP" dirty="0" smtClean="0"/>
          </a:p>
          <a:p>
            <a:r>
              <a:rPr lang="ja-JP" altLang="en-US" dirty="0" smtClean="0"/>
              <a:t>軽量化、効率化を図るために各プレイヤーでオブジェクトを一つずつ所持。それを使い回す形に。</a:t>
            </a:r>
            <a:endParaRPr lang="en-US" altLang="ja-JP" dirty="0" smtClean="0"/>
          </a:p>
          <a:p>
            <a:endParaRPr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6832"/>
            <a:ext cx="2609112" cy="2609112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5790" y="1916832"/>
            <a:ext cx="2599672" cy="2609112"/>
          </a:xfrm>
          <a:prstGeom prst="rect">
            <a:avLst/>
          </a:prstGeom>
        </p:spPr>
      </p:pic>
      <p:sp>
        <p:nvSpPr>
          <p:cNvPr id="17" name="フレーム 16"/>
          <p:cNvSpPr/>
          <p:nvPr/>
        </p:nvSpPr>
        <p:spPr>
          <a:xfrm>
            <a:off x="1424763" y="2440042"/>
            <a:ext cx="777068" cy="65375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8" name="フローチャート: 処理 17"/>
          <p:cNvSpPr/>
          <p:nvPr/>
        </p:nvSpPr>
        <p:spPr>
          <a:xfrm>
            <a:off x="8089137" y="5611555"/>
            <a:ext cx="2578100" cy="476250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ysClr val="windowText" lastClr="000000"/>
                </a:solidFill>
              </a:rPr>
              <a:t>AttackInfo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9" name="フローチャート: 処理 18"/>
          <p:cNvSpPr/>
          <p:nvPr/>
        </p:nvSpPr>
        <p:spPr>
          <a:xfrm>
            <a:off x="1238989" y="5611555"/>
            <a:ext cx="2578100" cy="476250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>
                <a:solidFill>
                  <a:sysClr val="windowText" lastClr="000000"/>
                </a:solidFill>
              </a:rPr>
              <a:t>UECFrameView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0" name="フローチャート: 処理 19"/>
          <p:cNvSpPr/>
          <p:nvPr/>
        </p:nvSpPr>
        <p:spPr>
          <a:xfrm>
            <a:off x="4806950" y="5611555"/>
            <a:ext cx="2578100" cy="476250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ysClr val="windowText" lastClr="000000"/>
                </a:solidFill>
              </a:rPr>
              <a:t>UECPlayerBase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左カーブ矢印 20"/>
          <p:cNvSpPr/>
          <p:nvPr/>
        </p:nvSpPr>
        <p:spPr>
          <a:xfrm rot="16200000">
            <a:off x="3855473" y="4130083"/>
            <a:ext cx="627322" cy="236042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399601" y="5194001"/>
            <a:ext cx="1704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 smtClean="0"/>
              <a:t>①</a:t>
            </a:r>
            <a:r>
              <a:rPr lang="en-US" altLang="ja-JP" sz="2400" dirty="0" smtClean="0"/>
              <a:t> .Action</a:t>
            </a:r>
            <a:endParaRPr kumimoji="1" lang="ja-JP" altLang="en-US" sz="2400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6922442" y="5169011"/>
            <a:ext cx="1704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 smtClean="0"/>
              <a:t>②</a:t>
            </a:r>
            <a:r>
              <a:rPr lang="en-US" altLang="ja-JP" sz="2400" dirty="0" smtClean="0"/>
              <a:t> .</a:t>
            </a:r>
            <a:r>
              <a:rPr lang="en-US" altLang="ja-JP" sz="2400" dirty="0" err="1"/>
              <a:t>s</a:t>
            </a:r>
            <a:r>
              <a:rPr lang="en-US" altLang="ja-JP" sz="2400" dirty="0" err="1" smtClean="0"/>
              <a:t>etInfo</a:t>
            </a:r>
            <a:endParaRPr kumimoji="1" lang="ja-JP" altLang="en-US" sz="2400" dirty="0"/>
          </a:p>
        </p:txBody>
      </p:sp>
      <p:sp>
        <p:nvSpPr>
          <p:cNvPr id="24" name="左カーブ矢印 23"/>
          <p:cNvSpPr/>
          <p:nvPr/>
        </p:nvSpPr>
        <p:spPr>
          <a:xfrm rot="16200000">
            <a:off x="7581679" y="4115058"/>
            <a:ext cx="627322" cy="236042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左カーブ矢印 24"/>
          <p:cNvSpPr/>
          <p:nvPr/>
        </p:nvSpPr>
        <p:spPr>
          <a:xfrm rot="5400000" flipV="1">
            <a:off x="5738337" y="3389902"/>
            <a:ext cx="627322" cy="604711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275131" y="6116439"/>
            <a:ext cx="3290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 smtClean="0"/>
              <a:t>③</a:t>
            </a:r>
            <a:r>
              <a:rPr lang="en-US" altLang="ja-JP" sz="2400" dirty="0"/>
              <a:t> . </a:t>
            </a:r>
            <a:r>
              <a:rPr lang="en-US" altLang="ja-JP" sz="2400" dirty="0" err="1" smtClean="0"/>
              <a:t>judgeHitted</a:t>
            </a:r>
            <a:endParaRPr lang="en-US" altLang="ja-JP" sz="2400" dirty="0" smtClean="0"/>
          </a:p>
          <a:p>
            <a:pPr algn="ctr"/>
            <a:r>
              <a:rPr kumimoji="1" lang="ja-JP" altLang="en-US" sz="2400" dirty="0" smtClean="0"/>
              <a:t>④</a:t>
            </a:r>
            <a:r>
              <a:rPr kumimoji="1" lang="en-US" altLang="ja-JP" sz="2400" dirty="0" smtClean="0"/>
              <a:t> .</a:t>
            </a:r>
            <a:r>
              <a:rPr kumimoji="1" lang="en-US" altLang="ja-JP" sz="2400" dirty="0" err="1" smtClean="0"/>
              <a:t>ConfirmAttack</a:t>
            </a:r>
            <a:endParaRPr kumimoji="1" lang="ja-JP" altLang="en-US" sz="2400" dirty="0"/>
          </a:p>
        </p:txBody>
      </p:sp>
      <p:sp>
        <p:nvSpPr>
          <p:cNvPr id="27" name="左カーブ矢印 26"/>
          <p:cNvSpPr/>
          <p:nvPr/>
        </p:nvSpPr>
        <p:spPr>
          <a:xfrm rot="5400000">
            <a:off x="7773063" y="5231076"/>
            <a:ext cx="627322" cy="236042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9378187" y="6118212"/>
            <a:ext cx="21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smtClean="0"/>
              <a:t>⑤</a:t>
            </a:r>
            <a:r>
              <a:rPr lang="en-US" altLang="ja-JP" sz="2400" dirty="0" smtClean="0"/>
              <a:t> .Confirm</a:t>
            </a:r>
            <a:endParaRPr kumimoji="1" lang="ja-JP" altLang="en-US" sz="2400" dirty="0"/>
          </a:p>
        </p:txBody>
      </p:sp>
      <p:sp>
        <p:nvSpPr>
          <p:cNvPr id="29" name="四角形吹き出し 28"/>
          <p:cNvSpPr/>
          <p:nvPr/>
        </p:nvSpPr>
        <p:spPr>
          <a:xfrm>
            <a:off x="160012" y="4740813"/>
            <a:ext cx="2020186" cy="842108"/>
          </a:xfrm>
          <a:prstGeom prst="wedgeRectCallout">
            <a:avLst>
              <a:gd name="adj1" fmla="val -14517"/>
              <a:gd name="adj2" fmla="val 103747"/>
            </a:avLst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ysClr val="windowText" lastClr="000000"/>
                </a:solidFill>
              </a:rPr>
              <a:t>相打ちのために</a:t>
            </a:r>
            <a:endParaRPr kumimoji="1" lang="en-US" altLang="ja-JP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ja-JP" altLang="en-US" dirty="0" smtClean="0">
                <a:solidFill>
                  <a:sysClr val="windowText" lastClr="000000"/>
                </a:solidFill>
              </a:rPr>
              <a:t>分割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26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 animBg="1"/>
      <p:bldP spid="25" grpId="0" animBg="1"/>
      <p:bldP spid="26" grpId="0"/>
      <p:bldP spid="27" grpId="0" animBg="1"/>
      <p:bldP spid="28" grpId="0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07368" y="476672"/>
            <a:ext cx="2811269" cy="1325563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 smtClean="0">
                <a:latin typeface="HGSMinchoE" charset="-128"/>
                <a:ea typeface="HGSMinchoE" charset="-128"/>
                <a:cs typeface="HGSMinchoE" charset="-128"/>
              </a:rPr>
              <a:t>根本担当</a:t>
            </a:r>
            <a:endParaRPr kumimoji="1" lang="ja-JP" altLang="en-US" sz="3600" dirty="0">
              <a:latin typeface="HGSMinchoE" charset="-128"/>
              <a:ea typeface="HGSMinchoE" charset="-128"/>
              <a:cs typeface="HGSMinchoE" charset="-128"/>
            </a:endParaRPr>
          </a:p>
        </p:txBody>
      </p:sp>
      <p:grpSp>
        <p:nvGrpSpPr>
          <p:cNvPr id="6" name="図形グループ 5"/>
          <p:cNvGrpSpPr/>
          <p:nvPr/>
        </p:nvGrpSpPr>
        <p:grpSpPr>
          <a:xfrm>
            <a:off x="5157280" y="2132856"/>
            <a:ext cx="1877438" cy="3484260"/>
            <a:chOff x="5157280" y="2132856"/>
            <a:chExt cx="1877438" cy="3484260"/>
          </a:xfrm>
        </p:grpSpPr>
        <p:sp>
          <p:nvSpPr>
            <p:cNvPr id="4" name="テキスト ボックス 3"/>
            <p:cNvSpPr txBox="1"/>
            <p:nvPr/>
          </p:nvSpPr>
          <p:spPr>
            <a:xfrm>
              <a:off x="5157281" y="2132856"/>
              <a:ext cx="187743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6600" dirty="0" smtClean="0"/>
                <a:t>音声</a:t>
              </a:r>
              <a:endParaRPr kumimoji="1" lang="ja-JP" altLang="en-US" sz="6600" dirty="0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5157280" y="4509120"/>
              <a:ext cx="187743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6600" dirty="0" smtClean="0"/>
                <a:t>画像</a:t>
              </a:r>
              <a:endParaRPr kumimoji="1" lang="ja-JP" altLang="en-US" sz="6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0139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200" y="1643926"/>
            <a:ext cx="5635600" cy="3570148"/>
          </a:xfrm>
          <a:prstGeom prst="rect">
            <a:avLst/>
          </a:prstGeom>
          <a:effectLst>
            <a:glow rad="177800">
              <a:schemeClr val="accent5">
                <a:lumMod val="40000"/>
                <a:lumOff val="60000"/>
              </a:schemeClr>
            </a:glow>
            <a:outerShdw sx="1000" sy="1000" algn="ctr" rotWithShape="0">
              <a:srgbClr val="000000"/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89882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602" y="2056004"/>
            <a:ext cx="7408795" cy="2745992"/>
          </a:xfrm>
          <a:effectLst>
            <a:glow rad="215900">
              <a:srgbClr val="FF0000">
                <a:alpha val="37000"/>
              </a:srgbClr>
            </a:glow>
            <a:reflection blurRad="6350" stA="50000" endA="300" endPos="90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6787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000" dirty="0" smtClean="0">
                <a:latin typeface="HGSMinchoE" charset="-128"/>
                <a:ea typeface="HGSMinchoE" charset="-128"/>
                <a:cs typeface="HGSMinchoE" charset="-128"/>
              </a:rPr>
              <a:t>作成プログラムの概要</a:t>
            </a:r>
            <a:endParaRPr kumimoji="1" lang="ja-JP" altLang="en-US" sz="4000" dirty="0">
              <a:latin typeface="HGSMinchoE" charset="-128"/>
              <a:ea typeface="HGSMinchoE" charset="-128"/>
              <a:cs typeface="HGSMinchoE" charset="-128"/>
            </a:endParaRP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935" y="1690688"/>
            <a:ext cx="5492129" cy="3924000"/>
          </a:xfrm>
        </p:spPr>
      </p:pic>
    </p:spTree>
    <p:extLst>
      <p:ext uri="{BB962C8B-B14F-4D97-AF65-F5344CB8AC3E}">
        <p14:creationId xmlns:p14="http://schemas.microsoft.com/office/powerpoint/2010/main" val="200043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000" dirty="0" smtClean="0">
                <a:latin typeface="HGSMinchoE" charset="-128"/>
                <a:ea typeface="HGSMinchoE" charset="-128"/>
                <a:cs typeface="HGSMinchoE" charset="-128"/>
              </a:rPr>
              <a:t>作成プログラムの概要</a:t>
            </a:r>
            <a:endParaRPr kumimoji="1" lang="ja-JP" altLang="en-US" sz="4000" dirty="0">
              <a:latin typeface="HGSMinchoE" charset="-128"/>
              <a:ea typeface="HGSMinchoE" charset="-128"/>
              <a:cs typeface="HGSMinchoE" charset="-128"/>
            </a:endParaRP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59" y="1690688"/>
            <a:ext cx="5493600" cy="3925051"/>
          </a:xfrm>
        </p:spPr>
      </p:pic>
      <p:sp>
        <p:nvSpPr>
          <p:cNvPr id="3" name="テキスト ボックス 2"/>
          <p:cNvSpPr txBox="1"/>
          <p:nvPr/>
        </p:nvSpPr>
        <p:spPr>
          <a:xfrm>
            <a:off x="6791299" y="1737350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800" dirty="0" smtClean="0">
                <a:latin typeface="+mn-ea"/>
                <a:cs typeface="HGSMinchoE" charset="-128"/>
              </a:rPr>
              <a:t>対戦ゲーム</a:t>
            </a:r>
            <a:endParaRPr lang="en-US" altLang="ja-JP" sz="4800" dirty="0" smtClean="0">
              <a:latin typeface="+mn-ea"/>
              <a:cs typeface="HGSMinchoE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791299" y="2920543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 dirty="0" smtClean="0">
                <a:latin typeface="+mn-ea"/>
                <a:cs typeface="HGSMinchoE" charset="-128"/>
              </a:rPr>
              <a:t>キーボード</a:t>
            </a:r>
            <a:endParaRPr kumimoji="1" lang="ja-JP" altLang="en-US" sz="4800" dirty="0">
              <a:latin typeface="+mn-ea"/>
              <a:cs typeface="HGSMinchoE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791299" y="4103736"/>
            <a:ext cx="16049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Times New Roman" charset="0"/>
                <a:ea typeface="Times New Roman" charset="0"/>
                <a:cs typeface="Times New Roman" charset="0"/>
              </a:rPr>
              <a:t>2 min</a:t>
            </a:r>
            <a:endParaRPr kumimoji="1" lang="ja-JP" altLang="en-US" sz="4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791299" y="5286929"/>
            <a:ext cx="9717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 smtClean="0">
                <a:latin typeface="Times New Roman" charset="0"/>
                <a:ea typeface="Times New Roman" charset="0"/>
                <a:cs typeface="Times New Roman" charset="0"/>
              </a:rPr>
              <a:t>HP</a:t>
            </a:r>
            <a:endParaRPr kumimoji="1" lang="ja-JP" altLang="en-US" sz="4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8" name="図 7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59" y="1691739"/>
            <a:ext cx="5493600" cy="39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931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5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260648"/>
            <a:ext cx="10515600" cy="1325563"/>
          </a:xfrm>
        </p:spPr>
        <p:txBody>
          <a:bodyPr/>
          <a:lstStyle/>
          <a:p>
            <a:pPr algn="ctr"/>
            <a:r>
              <a:rPr lang="ja-JP" altLang="en-US" sz="4000" b="1" dirty="0" smtClean="0">
                <a:latin typeface="HGSMinchoE" charset="-128"/>
                <a:ea typeface="HGSMinchoE" charset="-128"/>
                <a:cs typeface="HGSMinchoE" charset="-128"/>
              </a:rPr>
              <a:t>プログラムの構成</a:t>
            </a:r>
            <a:endParaRPr kumimoji="1" lang="ja-JP" altLang="en-US" sz="4000" b="1" dirty="0">
              <a:latin typeface="HGSMinchoE" charset="-128"/>
              <a:ea typeface="HGSMinchoE" charset="-128"/>
              <a:cs typeface="HGSMinchoE" charset="-128"/>
            </a:endParaRPr>
          </a:p>
        </p:txBody>
      </p:sp>
      <p:grpSp>
        <p:nvGrpSpPr>
          <p:cNvPr id="4" name="図形グループ 3"/>
          <p:cNvGrpSpPr/>
          <p:nvPr/>
        </p:nvGrpSpPr>
        <p:grpSpPr>
          <a:xfrm>
            <a:off x="155948" y="1551881"/>
            <a:ext cx="11880104" cy="5011141"/>
            <a:chOff x="155948" y="1551881"/>
            <a:chExt cx="11880104" cy="5011141"/>
          </a:xfrm>
        </p:grpSpPr>
        <p:grpSp>
          <p:nvGrpSpPr>
            <p:cNvPr id="8" name="図形グループ 7"/>
            <p:cNvGrpSpPr/>
            <p:nvPr/>
          </p:nvGrpSpPr>
          <p:grpSpPr>
            <a:xfrm>
              <a:off x="155948" y="1551881"/>
              <a:ext cx="11880104" cy="5011141"/>
              <a:chOff x="155948" y="1551881"/>
              <a:chExt cx="11880104" cy="5011141"/>
            </a:xfrm>
          </p:grpSpPr>
          <p:grpSp>
            <p:nvGrpSpPr>
              <p:cNvPr id="5" name="図形グループ 4"/>
              <p:cNvGrpSpPr/>
              <p:nvPr/>
            </p:nvGrpSpPr>
            <p:grpSpPr>
              <a:xfrm>
                <a:off x="155948" y="1551881"/>
                <a:ext cx="11880104" cy="5011141"/>
                <a:chOff x="162537" y="1594076"/>
                <a:chExt cx="11880104" cy="5011141"/>
              </a:xfrm>
            </p:grpSpPr>
            <p:grpSp>
              <p:nvGrpSpPr>
                <p:cNvPr id="137" name="図形グループ 136"/>
                <p:cNvGrpSpPr/>
                <p:nvPr/>
              </p:nvGrpSpPr>
              <p:grpSpPr>
                <a:xfrm>
                  <a:off x="162537" y="1594076"/>
                  <a:ext cx="11880104" cy="5011141"/>
                  <a:chOff x="162537" y="1594076"/>
                  <a:chExt cx="11880104" cy="5011141"/>
                </a:xfrm>
              </p:grpSpPr>
              <p:grpSp>
                <p:nvGrpSpPr>
                  <p:cNvPr id="26" name="図形グループ 25"/>
                  <p:cNvGrpSpPr/>
                  <p:nvPr/>
                </p:nvGrpSpPr>
                <p:grpSpPr>
                  <a:xfrm>
                    <a:off x="162537" y="1594076"/>
                    <a:ext cx="11880104" cy="5011141"/>
                    <a:chOff x="155948" y="1604490"/>
                    <a:chExt cx="11880104" cy="5011141"/>
                  </a:xfrm>
                </p:grpSpPr>
                <p:sp>
                  <p:nvSpPr>
                    <p:cNvPr id="18" name="正方形/長方形 17"/>
                    <p:cNvSpPr/>
                    <p:nvPr/>
                  </p:nvSpPr>
                  <p:spPr>
                    <a:xfrm>
                      <a:off x="155948" y="1604490"/>
                      <a:ext cx="11880104" cy="5011141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19" name="正方形/長方形 18"/>
                    <p:cNvSpPr/>
                    <p:nvPr/>
                  </p:nvSpPr>
                  <p:spPr>
                    <a:xfrm>
                      <a:off x="3605335" y="2880020"/>
                      <a:ext cx="792088" cy="288032"/>
                    </a:xfrm>
                    <a:prstGeom prst="rect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3"/>
                    </a:lnRef>
                    <a:fillRef idx="1">
                      <a:schemeClr val="lt1"/>
                    </a:fillRef>
                    <a:effectRef idx="0">
                      <a:schemeClr val="accent3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ja-JP" sz="1050" b="1" dirty="0" err="1" smtClean="0">
                          <a:solidFill>
                            <a:sysClr val="windowText" lastClr="000000"/>
                          </a:solidFill>
                        </a:rPr>
                        <a:t>NaoChan</a:t>
                      </a:r>
                      <a:endParaRPr kumimoji="1" lang="ja-JP" altLang="en-US" sz="1050" b="1" dirty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  <p:sp>
                  <p:nvSpPr>
                    <p:cNvPr id="20" name="正方形/長方形 19"/>
                    <p:cNvSpPr/>
                    <p:nvPr/>
                  </p:nvSpPr>
                  <p:spPr>
                    <a:xfrm>
                      <a:off x="2980257" y="3462826"/>
                      <a:ext cx="1152128" cy="252028"/>
                    </a:xfrm>
                    <a:prstGeom prst="rect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3"/>
                    </a:lnRef>
                    <a:fillRef idx="1">
                      <a:schemeClr val="lt1"/>
                    </a:fillRef>
                    <a:effectRef idx="0">
                      <a:schemeClr val="accent3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ja-JP" sz="1050" b="1" dirty="0" err="1" smtClean="0"/>
                        <a:t>UECPlayerBase</a:t>
                      </a:r>
                      <a:endParaRPr kumimoji="1" lang="ja-JP" altLang="en-US" sz="1050" b="1" dirty="0"/>
                    </a:p>
                  </p:txBody>
                </p:sp>
                <p:sp>
                  <p:nvSpPr>
                    <p:cNvPr id="21" name="正方形/長方形 20"/>
                    <p:cNvSpPr/>
                    <p:nvPr/>
                  </p:nvSpPr>
                  <p:spPr>
                    <a:xfrm>
                      <a:off x="3144221" y="3993363"/>
                      <a:ext cx="811487" cy="252028"/>
                    </a:xfrm>
                    <a:prstGeom prst="rect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3"/>
                    </a:lnRef>
                    <a:fillRef idx="1">
                      <a:schemeClr val="lt1"/>
                    </a:fillRef>
                    <a:effectRef idx="0">
                      <a:schemeClr val="accent3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ja-JP" sz="1050" b="1" dirty="0" err="1" smtClean="0"/>
                        <a:t>AttackInfo</a:t>
                      </a:r>
                      <a:endParaRPr lang="en-US" altLang="ja-JP" sz="1050" b="1" dirty="0" smtClean="0"/>
                    </a:p>
                  </p:txBody>
                </p:sp>
                <p:sp>
                  <p:nvSpPr>
                    <p:cNvPr id="22" name="正方形/長方形 21"/>
                    <p:cNvSpPr/>
                    <p:nvPr/>
                  </p:nvSpPr>
                  <p:spPr>
                    <a:xfrm>
                      <a:off x="1847528" y="3985372"/>
                      <a:ext cx="648072" cy="252028"/>
                    </a:xfrm>
                    <a:prstGeom prst="rect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3"/>
                    </a:lnRef>
                    <a:fillRef idx="1">
                      <a:schemeClr val="lt1"/>
                    </a:fillRef>
                    <a:effectRef idx="0">
                      <a:schemeClr val="accent3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ja-JP" sz="1050" b="1" dirty="0" smtClean="0"/>
                        <a:t>Looking</a:t>
                      </a:r>
                    </a:p>
                  </p:txBody>
                </p:sp>
                <p:sp>
                  <p:nvSpPr>
                    <p:cNvPr id="23" name="正方形/長方形 22"/>
                    <p:cNvSpPr/>
                    <p:nvPr/>
                  </p:nvSpPr>
                  <p:spPr>
                    <a:xfrm>
                      <a:off x="3059060" y="4481948"/>
                      <a:ext cx="981808" cy="252028"/>
                    </a:xfrm>
                    <a:prstGeom prst="rect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3"/>
                    </a:lnRef>
                    <a:fillRef idx="1">
                      <a:schemeClr val="lt1"/>
                    </a:fillRef>
                    <a:effectRef idx="0">
                      <a:schemeClr val="accent3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ja-JP" sz="1050" b="1" dirty="0" err="1" smtClean="0"/>
                        <a:t>UECFighter</a:t>
                      </a:r>
                      <a:endParaRPr lang="en-US" altLang="ja-JP" sz="1050" b="1" dirty="0" smtClean="0"/>
                    </a:p>
                  </p:txBody>
                </p:sp>
                <p:sp>
                  <p:nvSpPr>
                    <p:cNvPr id="24" name="正方形/長方形 23"/>
                    <p:cNvSpPr/>
                    <p:nvPr/>
                  </p:nvSpPr>
                  <p:spPr>
                    <a:xfrm>
                      <a:off x="2989065" y="5249042"/>
                      <a:ext cx="1134511" cy="252028"/>
                    </a:xfrm>
                    <a:prstGeom prst="rect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3"/>
                    </a:lnRef>
                    <a:fillRef idx="1">
                      <a:schemeClr val="lt1"/>
                    </a:fillRef>
                    <a:effectRef idx="0">
                      <a:schemeClr val="accent3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ja-JP" sz="1050" b="1" smtClean="0"/>
                        <a:t>java.awt.JFrame</a:t>
                      </a:r>
                      <a:endParaRPr lang="en-US" altLang="ja-JP" sz="1050" b="1" dirty="0" smtClean="0"/>
                    </a:p>
                  </p:txBody>
                </p:sp>
                <p:sp>
                  <p:nvSpPr>
                    <p:cNvPr id="25" name="正方形/長方形 24"/>
                    <p:cNvSpPr/>
                    <p:nvPr/>
                  </p:nvSpPr>
                  <p:spPr>
                    <a:xfrm>
                      <a:off x="2836520" y="5680308"/>
                      <a:ext cx="1426887" cy="252028"/>
                    </a:xfrm>
                    <a:prstGeom prst="rect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3"/>
                    </a:lnRef>
                    <a:fillRef idx="1">
                      <a:schemeClr val="lt1"/>
                    </a:fillRef>
                    <a:effectRef idx="0">
                      <a:schemeClr val="accent3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ja-JP" sz="1050" b="1" smtClean="0"/>
                        <a:t>java.applet.Audio.Clip</a:t>
                      </a:r>
                      <a:endParaRPr lang="en-US" altLang="ja-JP" sz="1050" b="1" dirty="0" smtClean="0"/>
                    </a:p>
                  </p:txBody>
                </p:sp>
              </p:grpSp>
              <p:sp>
                <p:nvSpPr>
                  <p:cNvPr id="27" name="正方形/長方形 26"/>
                  <p:cNvSpPr/>
                  <p:nvPr/>
                </p:nvSpPr>
                <p:spPr>
                  <a:xfrm>
                    <a:off x="5528744" y="3462826"/>
                    <a:ext cx="1134511" cy="252028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ja-JP" sz="1050" b="1" dirty="0" err="1" smtClean="0"/>
                      <a:t>UECFrameView</a:t>
                    </a:r>
                    <a:endParaRPr lang="en-US" altLang="ja-JP" sz="1050" b="1" dirty="0" smtClean="0"/>
                  </a:p>
                </p:txBody>
              </p:sp>
              <p:sp>
                <p:nvSpPr>
                  <p:cNvPr id="28" name="正方形/長方形 27"/>
                  <p:cNvSpPr/>
                  <p:nvPr/>
                </p:nvSpPr>
                <p:spPr>
                  <a:xfrm>
                    <a:off x="8059615" y="3462826"/>
                    <a:ext cx="916706" cy="252028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ja-JP" sz="1050" b="1" dirty="0" err="1" smtClean="0"/>
                      <a:t>GameTime</a:t>
                    </a:r>
                    <a:endParaRPr lang="en-US" altLang="ja-JP" sz="1050" b="1" dirty="0" smtClean="0"/>
                  </a:p>
                </p:txBody>
              </p:sp>
              <p:sp>
                <p:nvSpPr>
                  <p:cNvPr id="29" name="正方形/長方形 28"/>
                  <p:cNvSpPr/>
                  <p:nvPr/>
                </p:nvSpPr>
                <p:spPr>
                  <a:xfrm>
                    <a:off x="7951603" y="2890554"/>
                    <a:ext cx="1132729" cy="252028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ja-JP" sz="1050" b="1" smtClean="0"/>
                      <a:t>StartFrameView</a:t>
                    </a:r>
                    <a:endParaRPr lang="en-US" altLang="ja-JP" sz="1050" b="1" dirty="0" smtClean="0"/>
                  </a:p>
                </p:txBody>
              </p:sp>
              <p:sp>
                <p:nvSpPr>
                  <p:cNvPr id="30" name="正方形/長方形 29"/>
                  <p:cNvSpPr/>
                  <p:nvPr/>
                </p:nvSpPr>
                <p:spPr>
                  <a:xfrm>
                    <a:off x="8059615" y="4035098"/>
                    <a:ext cx="916706" cy="252028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ja-JP" sz="1050" b="1" dirty="0" err="1" smtClean="0"/>
                      <a:t>PlayerSelect</a:t>
                    </a:r>
                    <a:endParaRPr lang="en-US" altLang="ja-JP" sz="1050" b="1" dirty="0" smtClean="0"/>
                  </a:p>
                </p:txBody>
              </p:sp>
              <p:sp>
                <p:nvSpPr>
                  <p:cNvPr id="31" name="正方形/長方形 30"/>
                  <p:cNvSpPr/>
                  <p:nvPr/>
                </p:nvSpPr>
                <p:spPr>
                  <a:xfrm>
                    <a:off x="8173232" y="4560147"/>
                    <a:ext cx="707313" cy="252028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ja-JP" sz="1050" b="1" dirty="0" smtClean="0"/>
                      <a:t>Option</a:t>
                    </a:r>
                  </a:p>
                </p:txBody>
              </p:sp>
              <p:sp>
                <p:nvSpPr>
                  <p:cNvPr id="32" name="正方形/長方形 31"/>
                  <p:cNvSpPr/>
                  <p:nvPr/>
                </p:nvSpPr>
                <p:spPr>
                  <a:xfrm>
                    <a:off x="6815525" y="2381219"/>
                    <a:ext cx="1293352" cy="252028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ja-JP" sz="1050" b="1" dirty="0" err="1" smtClean="0"/>
                      <a:t>java.swing.Jpanel</a:t>
                    </a:r>
                    <a:endParaRPr lang="en-US" altLang="ja-JP" sz="1050" b="1" dirty="0" smtClean="0"/>
                  </a:p>
                </p:txBody>
              </p:sp>
              <p:sp>
                <p:nvSpPr>
                  <p:cNvPr id="33" name="正方形/長方形 32"/>
                  <p:cNvSpPr/>
                  <p:nvPr/>
                </p:nvSpPr>
                <p:spPr>
                  <a:xfrm>
                    <a:off x="6164661" y="1994038"/>
                    <a:ext cx="1944216" cy="252028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ja-JP" sz="1050" b="1" dirty="0" err="1" smtClean="0"/>
                      <a:t>java.awt.event.ActionListener</a:t>
                    </a:r>
                    <a:endParaRPr lang="en-US" altLang="ja-JP" sz="1050" b="1" dirty="0" smtClean="0"/>
                  </a:p>
                </p:txBody>
              </p:sp>
              <p:sp>
                <p:nvSpPr>
                  <p:cNvPr id="34" name="正方形/長方形 33"/>
                  <p:cNvSpPr/>
                  <p:nvPr/>
                </p:nvSpPr>
                <p:spPr>
                  <a:xfrm>
                    <a:off x="7951603" y="5249042"/>
                    <a:ext cx="1105031" cy="252028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ja-JP" sz="1050" b="1" smtClean="0"/>
                      <a:t>java.util.Timer</a:t>
                    </a:r>
                    <a:endParaRPr lang="en-US" altLang="ja-JP" sz="1050" b="1" dirty="0" smtClean="0"/>
                  </a:p>
                </p:txBody>
              </p:sp>
              <p:sp>
                <p:nvSpPr>
                  <p:cNvPr id="35" name="正方形/長方形 34"/>
                  <p:cNvSpPr/>
                  <p:nvPr/>
                </p:nvSpPr>
                <p:spPr>
                  <a:xfrm>
                    <a:off x="7857442" y="5695300"/>
                    <a:ext cx="1293352" cy="252028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ja-JP" sz="1050" b="1" dirty="0" err="1" smtClean="0"/>
                      <a:t>javax.swing.Timer</a:t>
                    </a:r>
                    <a:endParaRPr lang="en-US" altLang="ja-JP" sz="1050" b="1" dirty="0" smtClean="0"/>
                  </a:p>
                </p:txBody>
              </p:sp>
              <p:sp>
                <p:nvSpPr>
                  <p:cNvPr id="36" name="正方形/長方形 35"/>
                  <p:cNvSpPr/>
                  <p:nvPr/>
                </p:nvSpPr>
                <p:spPr>
                  <a:xfrm>
                    <a:off x="7857442" y="6141558"/>
                    <a:ext cx="1753102" cy="252028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ja-JP" sz="1050" b="1" smtClean="0"/>
                      <a:t>java.awt.event.KeyListener</a:t>
                    </a:r>
                    <a:endParaRPr lang="en-US" altLang="ja-JP" sz="1050" b="1" dirty="0" smtClean="0"/>
                  </a:p>
                </p:txBody>
              </p:sp>
              <p:cxnSp>
                <p:nvCxnSpPr>
                  <p:cNvPr id="41" name="直線矢印コネクタ 40"/>
                  <p:cNvCxnSpPr/>
                  <p:nvPr/>
                </p:nvCxnSpPr>
                <p:spPr>
                  <a:xfrm flipH="1">
                    <a:off x="2495600" y="4099647"/>
                    <a:ext cx="648072" cy="0"/>
                  </a:xfrm>
                  <a:prstGeom prst="straightConnector1">
                    <a:avLst/>
                  </a:prstGeom>
                  <a:ln>
                    <a:solidFill>
                      <a:schemeClr val="bg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矢印コネクタ 46"/>
                  <p:cNvCxnSpPr/>
                  <p:nvPr/>
                </p:nvCxnSpPr>
                <p:spPr>
                  <a:xfrm>
                    <a:off x="3799881" y="3173293"/>
                    <a:ext cx="7667" cy="263463"/>
                  </a:xfrm>
                  <a:prstGeom prst="straightConnector1">
                    <a:avLst/>
                  </a:prstGeom>
                  <a:ln>
                    <a:solidFill>
                      <a:schemeClr val="bg1"/>
                    </a:solidFill>
                    <a:headEnd w="lg" len="lg"/>
                    <a:tailEnd type="triangle" w="lg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直線矢印コネクタ 48"/>
                  <p:cNvCxnSpPr/>
                  <p:nvPr/>
                </p:nvCxnSpPr>
                <p:spPr>
                  <a:xfrm>
                    <a:off x="3534629" y="3714854"/>
                    <a:ext cx="7667" cy="270518"/>
                  </a:xfrm>
                  <a:prstGeom prst="straightConnector1">
                    <a:avLst/>
                  </a:prstGeom>
                  <a:ln>
                    <a:solidFill>
                      <a:schemeClr val="bg1"/>
                    </a:solidFill>
                    <a:headEnd w="lg" len="lg"/>
                    <a:tailEnd type="stealth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線矢印コネクタ 50"/>
                  <p:cNvCxnSpPr/>
                  <p:nvPr/>
                </p:nvCxnSpPr>
                <p:spPr>
                  <a:xfrm flipV="1">
                    <a:off x="3719736" y="3714854"/>
                    <a:ext cx="0" cy="278509"/>
                  </a:xfrm>
                  <a:prstGeom prst="straightConnector1">
                    <a:avLst/>
                  </a:prstGeom>
                  <a:ln>
                    <a:solidFill>
                      <a:schemeClr val="bg1"/>
                    </a:solidFill>
                    <a:headEnd w="lg" len="lg"/>
                    <a:tailEnd type="stealth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直線コネクタ 65"/>
                  <p:cNvCxnSpPr/>
                  <p:nvPr/>
                </p:nvCxnSpPr>
                <p:spPr>
                  <a:xfrm flipH="1">
                    <a:off x="2351584" y="3588840"/>
                    <a:ext cx="628673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直線矢印コネクタ 67"/>
                  <p:cNvCxnSpPr/>
                  <p:nvPr/>
                </p:nvCxnSpPr>
                <p:spPr>
                  <a:xfrm>
                    <a:off x="2344979" y="3597979"/>
                    <a:ext cx="2553" cy="378253"/>
                  </a:xfrm>
                  <a:prstGeom prst="straightConnector1">
                    <a:avLst/>
                  </a:prstGeom>
                  <a:ln>
                    <a:solidFill>
                      <a:schemeClr val="bg1"/>
                    </a:solidFill>
                    <a:headEnd w="lg" len="lg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直線コネクタ 73"/>
                  <p:cNvCxnSpPr/>
                  <p:nvPr/>
                </p:nvCxnSpPr>
                <p:spPr>
                  <a:xfrm flipH="1">
                    <a:off x="2692746" y="3672000"/>
                    <a:ext cx="287512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直線コネクタ 78"/>
                  <p:cNvCxnSpPr/>
                  <p:nvPr/>
                </p:nvCxnSpPr>
                <p:spPr>
                  <a:xfrm>
                    <a:off x="2692746" y="3672000"/>
                    <a:ext cx="16884" cy="2091468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直線矢印コネクタ 82"/>
                  <p:cNvCxnSpPr/>
                  <p:nvPr/>
                </p:nvCxnSpPr>
                <p:spPr>
                  <a:xfrm>
                    <a:off x="2709630" y="5763468"/>
                    <a:ext cx="126872" cy="0"/>
                  </a:xfrm>
                  <a:prstGeom prst="straightConnector1">
                    <a:avLst/>
                  </a:prstGeom>
                  <a:ln>
                    <a:solidFill>
                      <a:schemeClr val="bg1"/>
                    </a:solidFill>
                    <a:headEnd w="lg" len="lg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直線コネクタ 86"/>
                  <p:cNvCxnSpPr/>
                  <p:nvPr/>
                </p:nvCxnSpPr>
                <p:spPr>
                  <a:xfrm flipH="1" flipV="1">
                    <a:off x="2603672" y="4169948"/>
                    <a:ext cx="540000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直線コネクタ 88"/>
                  <p:cNvCxnSpPr/>
                  <p:nvPr/>
                </p:nvCxnSpPr>
                <p:spPr>
                  <a:xfrm>
                    <a:off x="2603975" y="4176103"/>
                    <a:ext cx="6808" cy="172800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直線矢印コネクタ 90"/>
                  <p:cNvCxnSpPr/>
                  <p:nvPr/>
                </p:nvCxnSpPr>
                <p:spPr>
                  <a:xfrm flipV="1">
                    <a:off x="2610783" y="5915824"/>
                    <a:ext cx="231206" cy="0"/>
                  </a:xfrm>
                  <a:prstGeom prst="straightConnector1">
                    <a:avLst/>
                  </a:prstGeom>
                  <a:ln>
                    <a:solidFill>
                      <a:schemeClr val="bg1"/>
                    </a:solidFill>
                    <a:headEnd w="lg" len="lg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直線矢印コネクタ 93"/>
                  <p:cNvCxnSpPr/>
                  <p:nvPr/>
                </p:nvCxnSpPr>
                <p:spPr>
                  <a:xfrm flipH="1">
                    <a:off x="8108877" y="2204864"/>
                    <a:ext cx="409089" cy="0"/>
                  </a:xfrm>
                  <a:prstGeom prst="straightConnector1">
                    <a:avLst/>
                  </a:prstGeom>
                  <a:ln>
                    <a:solidFill>
                      <a:schemeClr val="bg1"/>
                    </a:solidFill>
                    <a:prstDash val="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04" name="図形グループ 103"/>
                  <p:cNvGrpSpPr/>
                  <p:nvPr/>
                </p:nvGrpSpPr>
                <p:grpSpPr>
                  <a:xfrm>
                    <a:off x="8108877" y="2070378"/>
                    <a:ext cx="1376960" cy="1527601"/>
                    <a:chOff x="8108877" y="2070378"/>
                    <a:chExt cx="1376960" cy="1527601"/>
                  </a:xfrm>
                </p:grpSpPr>
                <p:cxnSp>
                  <p:nvCxnSpPr>
                    <p:cNvPr id="93" name="直線矢印コネクタ 92"/>
                    <p:cNvCxnSpPr/>
                    <p:nvPr/>
                  </p:nvCxnSpPr>
                  <p:spPr>
                    <a:xfrm flipH="1">
                      <a:off x="8108877" y="2070378"/>
                      <a:ext cx="1376960" cy="0"/>
                    </a:xfrm>
                    <a:prstGeom prst="straightConnector1">
                      <a:avLst/>
                    </a:prstGeom>
                    <a:ln>
                      <a:solidFill>
                        <a:schemeClr val="bg1"/>
                      </a:solidFill>
                      <a:prstDash val="sysDash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6" name="直線コネクタ 95"/>
                    <p:cNvCxnSpPr/>
                    <p:nvPr/>
                  </p:nvCxnSpPr>
                  <p:spPr>
                    <a:xfrm>
                      <a:off x="9485837" y="2070378"/>
                      <a:ext cx="0" cy="1527601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9" name="直線コネクタ 98"/>
                    <p:cNvCxnSpPr>
                      <a:stCxn id="28" idx="3"/>
                    </p:cNvCxnSpPr>
                    <p:nvPr/>
                  </p:nvCxnSpPr>
                  <p:spPr>
                    <a:xfrm>
                      <a:off x="8976321" y="3588840"/>
                      <a:ext cx="509516" cy="0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8" name="直線コネクタ 47"/>
                  <p:cNvCxnSpPr/>
                  <p:nvPr/>
                </p:nvCxnSpPr>
                <p:spPr>
                  <a:xfrm flipV="1">
                    <a:off x="8517966" y="2218843"/>
                    <a:ext cx="1" cy="64800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直線矢印コネクタ 49"/>
                  <p:cNvCxnSpPr/>
                  <p:nvPr/>
                </p:nvCxnSpPr>
                <p:spPr>
                  <a:xfrm flipV="1">
                    <a:off x="8059615" y="2622102"/>
                    <a:ext cx="0" cy="255384"/>
                  </a:xfrm>
                  <a:prstGeom prst="straightConnector1">
                    <a:avLst/>
                  </a:prstGeom>
                  <a:ln>
                    <a:solidFill>
                      <a:schemeClr val="bg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直線矢印コネクタ 51"/>
                  <p:cNvCxnSpPr/>
                  <p:nvPr/>
                </p:nvCxnSpPr>
                <p:spPr>
                  <a:xfrm flipH="1">
                    <a:off x="8132895" y="2520535"/>
                    <a:ext cx="1220072" cy="4167"/>
                  </a:xfrm>
                  <a:prstGeom prst="straightConnector1">
                    <a:avLst/>
                  </a:prstGeom>
                  <a:ln>
                    <a:solidFill>
                      <a:schemeClr val="bg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直線コネクタ 54"/>
                  <p:cNvCxnSpPr/>
                  <p:nvPr/>
                </p:nvCxnSpPr>
                <p:spPr>
                  <a:xfrm flipV="1">
                    <a:off x="9352967" y="2516638"/>
                    <a:ext cx="1" cy="165331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直線コネクタ 57"/>
                  <p:cNvCxnSpPr/>
                  <p:nvPr/>
                </p:nvCxnSpPr>
                <p:spPr>
                  <a:xfrm flipH="1">
                    <a:off x="8962471" y="4169947"/>
                    <a:ext cx="390496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直線コネクタ 61"/>
                  <p:cNvCxnSpPr/>
                  <p:nvPr/>
                </p:nvCxnSpPr>
                <p:spPr>
                  <a:xfrm flipH="1" flipV="1">
                    <a:off x="8976321" y="3671729"/>
                    <a:ext cx="720079" cy="271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直線コネクタ 63"/>
                  <p:cNvCxnSpPr/>
                  <p:nvPr/>
                </p:nvCxnSpPr>
                <p:spPr>
                  <a:xfrm flipV="1">
                    <a:off x="9696400" y="3671730"/>
                    <a:ext cx="1" cy="2149584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直線矢印コネクタ 69"/>
                  <p:cNvCxnSpPr/>
                  <p:nvPr/>
                </p:nvCxnSpPr>
                <p:spPr>
                  <a:xfrm flipH="1">
                    <a:off x="9157719" y="5824788"/>
                    <a:ext cx="538681" cy="4391"/>
                  </a:xfrm>
                  <a:prstGeom prst="straightConnector1">
                    <a:avLst/>
                  </a:prstGeom>
                  <a:ln>
                    <a:solidFill>
                      <a:schemeClr val="bg1"/>
                    </a:solidFill>
                    <a:prstDash val="solid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直線矢印コネクタ 72"/>
                  <p:cNvCxnSpPr/>
                  <p:nvPr/>
                </p:nvCxnSpPr>
                <p:spPr>
                  <a:xfrm flipV="1">
                    <a:off x="3957142" y="3699568"/>
                    <a:ext cx="1551130" cy="746561"/>
                  </a:xfrm>
                  <a:prstGeom prst="straightConnector1">
                    <a:avLst/>
                  </a:prstGeom>
                  <a:ln>
                    <a:solidFill>
                      <a:schemeClr val="bg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直線矢印コネクタ 76"/>
                  <p:cNvCxnSpPr/>
                  <p:nvPr/>
                </p:nvCxnSpPr>
                <p:spPr>
                  <a:xfrm>
                    <a:off x="4056379" y="4686161"/>
                    <a:ext cx="3794138" cy="1504120"/>
                  </a:xfrm>
                  <a:prstGeom prst="straightConnector1">
                    <a:avLst/>
                  </a:prstGeom>
                  <a:ln>
                    <a:solidFill>
                      <a:schemeClr val="bg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直線矢印コネクタ 80"/>
                  <p:cNvCxnSpPr/>
                  <p:nvPr/>
                </p:nvCxnSpPr>
                <p:spPr>
                  <a:xfrm flipH="1" flipV="1">
                    <a:off x="6683727" y="3712091"/>
                    <a:ext cx="1369298" cy="418940"/>
                  </a:xfrm>
                  <a:prstGeom prst="straightConnector1">
                    <a:avLst/>
                  </a:prstGeom>
                  <a:ln>
                    <a:solidFill>
                      <a:schemeClr val="bg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直線矢印コネクタ 83"/>
                  <p:cNvCxnSpPr/>
                  <p:nvPr/>
                </p:nvCxnSpPr>
                <p:spPr>
                  <a:xfrm>
                    <a:off x="6560755" y="3722719"/>
                    <a:ext cx="1362868" cy="1563707"/>
                  </a:xfrm>
                  <a:prstGeom prst="straightConnector1">
                    <a:avLst/>
                  </a:prstGeom>
                  <a:ln>
                    <a:solidFill>
                      <a:schemeClr val="bg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直線矢印コネクタ 89"/>
                  <p:cNvCxnSpPr/>
                  <p:nvPr/>
                </p:nvCxnSpPr>
                <p:spPr>
                  <a:xfrm flipH="1">
                    <a:off x="4296381" y="3142582"/>
                    <a:ext cx="3643841" cy="2552718"/>
                  </a:xfrm>
                  <a:prstGeom prst="straightConnector1">
                    <a:avLst/>
                  </a:prstGeom>
                  <a:ln>
                    <a:solidFill>
                      <a:schemeClr val="bg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直線矢印コネクタ 94"/>
                  <p:cNvCxnSpPr/>
                  <p:nvPr/>
                </p:nvCxnSpPr>
                <p:spPr>
                  <a:xfrm flipH="1">
                    <a:off x="4224897" y="3702596"/>
                    <a:ext cx="1348821" cy="1967298"/>
                  </a:xfrm>
                  <a:prstGeom prst="straightConnector1">
                    <a:avLst/>
                  </a:prstGeom>
                  <a:ln>
                    <a:solidFill>
                      <a:schemeClr val="bg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直線矢印コネクタ 96"/>
                  <p:cNvCxnSpPr>
                    <a:stCxn id="30" idx="1"/>
                    <a:endCxn id="25" idx="3"/>
                  </p:cNvCxnSpPr>
                  <p:nvPr/>
                </p:nvCxnSpPr>
                <p:spPr>
                  <a:xfrm flipH="1">
                    <a:off x="4269996" y="4161112"/>
                    <a:ext cx="3789619" cy="1634796"/>
                  </a:xfrm>
                  <a:prstGeom prst="straightConnector1">
                    <a:avLst/>
                  </a:prstGeom>
                  <a:ln>
                    <a:solidFill>
                      <a:schemeClr val="bg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直線矢印コネクタ 99"/>
                  <p:cNvCxnSpPr/>
                  <p:nvPr/>
                </p:nvCxnSpPr>
                <p:spPr>
                  <a:xfrm>
                    <a:off x="3555242" y="4728770"/>
                    <a:ext cx="7667" cy="489940"/>
                  </a:xfrm>
                  <a:prstGeom prst="straightConnector1">
                    <a:avLst/>
                  </a:prstGeom>
                  <a:ln>
                    <a:solidFill>
                      <a:schemeClr val="bg1"/>
                    </a:solidFill>
                    <a:headEnd w="lg" len="lg"/>
                    <a:tailEnd type="triangle" w="lg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直線矢印コネクタ 101"/>
                  <p:cNvCxnSpPr/>
                  <p:nvPr/>
                </p:nvCxnSpPr>
                <p:spPr>
                  <a:xfrm flipH="1">
                    <a:off x="4067929" y="3722719"/>
                    <a:ext cx="1575569" cy="802454"/>
                  </a:xfrm>
                  <a:prstGeom prst="straightConnector1">
                    <a:avLst/>
                  </a:prstGeom>
                  <a:ln>
                    <a:solidFill>
                      <a:schemeClr val="bg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直線矢印コネクタ 106"/>
                  <p:cNvCxnSpPr/>
                  <p:nvPr/>
                </p:nvCxnSpPr>
                <p:spPr>
                  <a:xfrm flipV="1">
                    <a:off x="4047457" y="3177669"/>
                    <a:ext cx="4381163" cy="1500012"/>
                  </a:xfrm>
                  <a:prstGeom prst="straightConnector1">
                    <a:avLst/>
                  </a:prstGeom>
                  <a:ln>
                    <a:solidFill>
                      <a:schemeClr val="bg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直線矢印コネクタ 111"/>
                  <p:cNvCxnSpPr/>
                  <p:nvPr/>
                </p:nvCxnSpPr>
                <p:spPr>
                  <a:xfrm flipV="1">
                    <a:off x="6560755" y="2652596"/>
                    <a:ext cx="329285" cy="799816"/>
                  </a:xfrm>
                  <a:prstGeom prst="straightConnector1">
                    <a:avLst/>
                  </a:prstGeom>
                  <a:ln>
                    <a:solidFill>
                      <a:schemeClr val="bg1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曲線コネクタ 119"/>
                  <p:cNvCxnSpPr/>
                  <p:nvPr/>
                </p:nvCxnSpPr>
                <p:spPr>
                  <a:xfrm rot="10800000" flipV="1">
                    <a:off x="4156379" y="4169946"/>
                    <a:ext cx="3896648" cy="513552"/>
                  </a:xfrm>
                  <a:prstGeom prst="curvedConnector3">
                    <a:avLst>
                      <a:gd name="adj1" fmla="val 38371"/>
                    </a:avLst>
                  </a:prstGeom>
                  <a:ln>
                    <a:solidFill>
                      <a:schemeClr val="bg1"/>
                    </a:solidFill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" name="図形グループ 2"/>
                <p:cNvGrpSpPr/>
                <p:nvPr/>
              </p:nvGrpSpPr>
              <p:grpSpPr>
                <a:xfrm>
                  <a:off x="4040868" y="3588840"/>
                  <a:ext cx="4123442" cy="1134722"/>
                  <a:chOff x="4040868" y="3588840"/>
                  <a:chExt cx="4123442" cy="1134722"/>
                </a:xfrm>
              </p:grpSpPr>
              <p:cxnSp>
                <p:nvCxnSpPr>
                  <p:cNvPr id="67" name="直線矢印コネクタ 66"/>
                  <p:cNvCxnSpPr/>
                  <p:nvPr/>
                </p:nvCxnSpPr>
                <p:spPr>
                  <a:xfrm flipH="1">
                    <a:off x="4151784" y="3588840"/>
                    <a:ext cx="1376960" cy="0"/>
                  </a:xfrm>
                  <a:prstGeom prst="straightConnector1">
                    <a:avLst/>
                  </a:prstGeom>
                  <a:ln>
                    <a:solidFill>
                      <a:schemeClr val="bg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直線矢印コネクタ 68"/>
                  <p:cNvCxnSpPr/>
                  <p:nvPr/>
                </p:nvCxnSpPr>
                <p:spPr>
                  <a:xfrm flipV="1">
                    <a:off x="4040868" y="4308496"/>
                    <a:ext cx="3988969" cy="261198"/>
                  </a:xfrm>
                  <a:prstGeom prst="straightConnector1">
                    <a:avLst/>
                  </a:prstGeom>
                  <a:ln>
                    <a:solidFill>
                      <a:schemeClr val="bg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直線矢印コネクタ 70"/>
                  <p:cNvCxnSpPr/>
                  <p:nvPr/>
                </p:nvCxnSpPr>
                <p:spPr>
                  <a:xfrm flipH="1">
                    <a:off x="4040868" y="4723562"/>
                    <a:ext cx="4123442" cy="0"/>
                  </a:xfrm>
                  <a:prstGeom prst="straightConnector1">
                    <a:avLst/>
                  </a:prstGeom>
                  <a:ln>
                    <a:solidFill>
                      <a:schemeClr val="bg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11" name="直線矢印コネクタ 210"/>
              <p:cNvCxnSpPr/>
              <p:nvPr/>
            </p:nvCxnSpPr>
            <p:spPr>
              <a:xfrm flipV="1">
                <a:off x="6654544" y="3494179"/>
                <a:ext cx="1379082" cy="2339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prstDash val="soli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6" name="正方形/長方形 75"/>
            <p:cNvSpPr/>
            <p:nvPr/>
          </p:nvSpPr>
          <p:spPr>
            <a:xfrm>
              <a:off x="2479615" y="2823916"/>
              <a:ext cx="792088" cy="28803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1050" b="1" smtClean="0">
                  <a:solidFill>
                    <a:sysClr val="windowText" lastClr="000000"/>
                  </a:solidFill>
                </a:rPr>
                <a:t>Shun</a:t>
              </a:r>
              <a:r>
                <a:rPr lang="en-US" altLang="ja-JP" sz="1050" b="1" smtClean="0">
                  <a:solidFill>
                    <a:sysClr val="windowText" lastClr="000000"/>
                  </a:solidFill>
                </a:rPr>
                <a:t>Chan</a:t>
              </a:r>
              <a:endParaRPr kumimoji="1" lang="ja-JP" altLang="en-US" sz="1050" b="1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78" name="直線矢印コネクタ 77"/>
            <p:cNvCxnSpPr/>
            <p:nvPr/>
          </p:nvCxnSpPr>
          <p:spPr>
            <a:xfrm>
              <a:off x="3156405" y="3125944"/>
              <a:ext cx="7667" cy="263463"/>
            </a:xfrm>
            <a:prstGeom prst="straightConnector1">
              <a:avLst/>
            </a:prstGeom>
            <a:ln>
              <a:solidFill>
                <a:schemeClr val="bg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763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745632" cy="1325563"/>
          </a:xfrm>
        </p:spPr>
        <p:txBody>
          <a:bodyPr/>
          <a:lstStyle/>
          <a:p>
            <a:r>
              <a:rPr lang="ja-JP" altLang="en-US" b="1" dirty="0">
                <a:latin typeface="HGS明朝E"/>
                <a:ea typeface="HGS明朝E"/>
                <a:cs typeface="HGS明朝E"/>
              </a:rPr>
              <a:t>木内担当分：</a:t>
            </a:r>
            <a:endParaRPr kumimoji="1" lang="ja-JP" altLang="en-US" dirty="0">
              <a:latin typeface="HGS明朝E"/>
              <a:ea typeface="HGS明朝E"/>
              <a:cs typeface="HGS明朝E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968501"/>
            <a:ext cx="7994104" cy="1676523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altLang="ja-JP" sz="2400" b="1" dirty="0" err="1">
                <a:latin typeface="HGS明朝E"/>
                <a:ea typeface="HGS明朝E"/>
                <a:cs typeface="HGS明朝E"/>
              </a:rPr>
              <a:t>StartFrameView</a:t>
            </a:r>
            <a:r>
              <a:rPr lang="ja-JP" altLang="en-US" sz="2400" dirty="0">
                <a:latin typeface="HGS明朝E"/>
                <a:ea typeface="HGS明朝E"/>
                <a:cs typeface="HGS明朝E"/>
              </a:rPr>
              <a:t>はスタート画面で、</a:t>
            </a:r>
            <a:r>
              <a:rPr lang="en-US" altLang="ja-JP" sz="2400" b="1" dirty="0" err="1">
                <a:latin typeface="HGS明朝E"/>
                <a:ea typeface="HGS明朝E"/>
                <a:cs typeface="HGS明朝E"/>
              </a:rPr>
              <a:t>JPanel</a:t>
            </a:r>
            <a:r>
              <a:rPr lang="ja-JP" altLang="en-US" sz="2400" dirty="0">
                <a:latin typeface="HGS明朝E"/>
                <a:ea typeface="HGS明朝E"/>
                <a:cs typeface="HGS明朝E"/>
              </a:rPr>
              <a:t>を継承している。</a:t>
            </a:r>
            <a:endParaRPr lang="en-US" altLang="ja-JP" sz="2400" dirty="0">
              <a:latin typeface="HGS明朝E"/>
              <a:ea typeface="HGS明朝E"/>
              <a:cs typeface="HGS明朝E"/>
            </a:endParaRPr>
          </a:p>
          <a:p>
            <a:pPr>
              <a:buFont typeface="Arial"/>
              <a:buChar char="•"/>
            </a:pPr>
            <a:r>
              <a:rPr lang="ja-JP" altLang="en-US" sz="2400" dirty="0">
                <a:latin typeface="HGS明朝E"/>
                <a:ea typeface="HGS明朝E"/>
                <a:cs typeface="HGS明朝E"/>
              </a:rPr>
              <a:t>上下の矢印で</a:t>
            </a:r>
            <a:r>
              <a:rPr lang="en-US" altLang="ja-JP" sz="2400" b="1" dirty="0">
                <a:latin typeface="HGS明朝E"/>
                <a:ea typeface="HGS明朝E"/>
                <a:cs typeface="HGS明朝E"/>
              </a:rPr>
              <a:t>START</a:t>
            </a:r>
            <a:r>
              <a:rPr lang="ja-JP" altLang="en-US" sz="2400" dirty="0">
                <a:latin typeface="HGS明朝E"/>
                <a:ea typeface="HGS明朝E"/>
                <a:cs typeface="HGS明朝E"/>
              </a:rPr>
              <a:t>か</a:t>
            </a:r>
            <a:r>
              <a:rPr lang="en-US" altLang="ja-JP" sz="2400" b="1" dirty="0">
                <a:latin typeface="HGS明朝E"/>
                <a:ea typeface="HGS明朝E"/>
                <a:cs typeface="HGS明朝E"/>
              </a:rPr>
              <a:t>OPTION</a:t>
            </a:r>
            <a:r>
              <a:rPr lang="ja-JP" altLang="en-US" sz="2400" dirty="0">
                <a:latin typeface="HGS明朝E"/>
                <a:ea typeface="HGS明朝E"/>
                <a:cs typeface="HGS明朝E"/>
              </a:rPr>
              <a:t>を選択して</a:t>
            </a:r>
            <a:r>
              <a:rPr lang="en-US" altLang="ja-JP" sz="2400" b="1" dirty="0">
                <a:latin typeface="HGS明朝E"/>
                <a:ea typeface="HGS明朝E"/>
                <a:cs typeface="HGS明朝E"/>
              </a:rPr>
              <a:t>ENTER</a:t>
            </a:r>
            <a:r>
              <a:rPr lang="ja-JP" altLang="en-US" sz="2400" dirty="0">
                <a:latin typeface="HGS明朝E"/>
                <a:ea typeface="HGS明朝E"/>
                <a:cs typeface="HGS明朝E"/>
              </a:rPr>
              <a:t>で決定し、次のシーン</a:t>
            </a:r>
            <a:r>
              <a:rPr lang="ja-JP" altLang="en-US" sz="2400" dirty="0" smtClean="0">
                <a:latin typeface="HGS明朝E"/>
                <a:ea typeface="HGS明朝E"/>
                <a:cs typeface="HGS明朝E"/>
              </a:rPr>
              <a:t>へ</a:t>
            </a:r>
            <a:endParaRPr lang="en-US" altLang="ja-JP" sz="2400" dirty="0">
              <a:latin typeface="HGS明朝E"/>
              <a:ea typeface="HGS明朝E"/>
              <a:cs typeface="HGS明朝E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361160" y="349597"/>
            <a:ext cx="648072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b="1" dirty="0" err="1">
                <a:latin typeface="HGS明朝E"/>
                <a:ea typeface="HGS明朝E"/>
                <a:cs typeface="HGS明朝E"/>
              </a:rPr>
              <a:t>StartFrameview,PlayerSelect</a:t>
            </a:r>
            <a:r>
              <a:rPr lang="en-US" altLang="ja-JP" sz="2800" b="1" dirty="0">
                <a:latin typeface="HGS明朝E"/>
                <a:ea typeface="HGS明朝E"/>
                <a:cs typeface="HGS明朝E"/>
              </a:rPr>
              <a:t>, </a:t>
            </a:r>
            <a:r>
              <a:rPr lang="en-US" altLang="ja-JP" sz="2800" b="1" dirty="0" err="1">
                <a:latin typeface="HGS明朝E"/>
                <a:ea typeface="HGS明朝E"/>
                <a:cs typeface="HGS明朝E"/>
              </a:rPr>
              <a:t>GameTime</a:t>
            </a:r>
            <a:r>
              <a:rPr lang="en-US" altLang="ja-JP" sz="2800" b="1" dirty="0">
                <a:latin typeface="HGS明朝E"/>
                <a:ea typeface="HGS明朝E"/>
                <a:cs typeface="HGS明朝E"/>
              </a:rPr>
              <a:t>, </a:t>
            </a:r>
            <a:r>
              <a:rPr lang="en-US" altLang="ja-JP" sz="2800" b="1" dirty="0" err="1">
                <a:latin typeface="HGS明朝E"/>
                <a:ea typeface="HGS明朝E"/>
                <a:cs typeface="HGS明朝E"/>
              </a:rPr>
              <a:t>UECFrameView</a:t>
            </a:r>
            <a:r>
              <a:rPr lang="ja-JP" altLang="en-US" sz="2800" b="1" dirty="0">
                <a:latin typeface="HGS明朝E"/>
                <a:ea typeface="HGS明朝E"/>
                <a:cs typeface="HGS明朝E"/>
              </a:rPr>
              <a:t>、</a:t>
            </a:r>
            <a:r>
              <a:rPr lang="en-US" altLang="ja-JP" sz="2800" b="1" dirty="0" err="1">
                <a:latin typeface="HGS明朝E"/>
                <a:ea typeface="HGS明朝E"/>
                <a:cs typeface="HGS明朝E"/>
              </a:rPr>
              <a:t>UECFighter</a:t>
            </a:r>
            <a:r>
              <a:rPr lang="ja-JP" altLang="en-US" sz="2800" dirty="0">
                <a:latin typeface="HGS明朝E"/>
                <a:ea typeface="HGS明朝E"/>
                <a:cs typeface="HGS明朝E"/>
              </a:rPr>
              <a:t>クラスとシーンの</a:t>
            </a:r>
            <a:r>
              <a:rPr lang="ja-JP" altLang="en-US" sz="2800" dirty="0" smtClean="0">
                <a:latin typeface="HGS明朝E"/>
                <a:ea typeface="HGS明朝E"/>
                <a:cs typeface="HGS明朝E"/>
              </a:rPr>
              <a:t>遷移</a:t>
            </a:r>
            <a:endParaRPr lang="ja-JP" altLang="en-US" sz="2800" dirty="0">
              <a:latin typeface="HGS明朝E"/>
              <a:ea typeface="HGS明朝E"/>
              <a:cs typeface="HGS明朝E"/>
            </a:endParaRPr>
          </a:p>
          <a:p>
            <a:endParaRPr kumimoji="1" lang="ja-JP" altLang="en-US" dirty="0"/>
          </a:p>
        </p:txBody>
      </p:sp>
      <p:cxnSp>
        <p:nvCxnSpPr>
          <p:cNvPr id="6" name="直線コネクタ 5"/>
          <p:cNvCxnSpPr/>
          <p:nvPr/>
        </p:nvCxnSpPr>
        <p:spPr>
          <a:xfrm>
            <a:off x="0" y="1825625"/>
            <a:ext cx="12192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図 6" descr="スクリーンショット 2018-01-24 15.33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336" y="1412776"/>
            <a:ext cx="2847785" cy="2375124"/>
          </a:xfrm>
          <a:prstGeom prst="rect">
            <a:avLst/>
          </a:prstGeom>
        </p:spPr>
      </p:pic>
      <p:pic>
        <p:nvPicPr>
          <p:cNvPr id="8" name="図 7" descr="スクリーンショット 2018-01-24 15.33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4101526"/>
            <a:ext cx="3077031" cy="2564904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3791745" y="3825426"/>
            <a:ext cx="81763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altLang="ja-JP" sz="2400" b="1" dirty="0" err="1">
                <a:latin typeface="HGS明朝E"/>
                <a:ea typeface="HGS明朝E"/>
                <a:cs typeface="HGS明朝E"/>
              </a:rPr>
              <a:t>PlayerSelect</a:t>
            </a:r>
            <a:r>
              <a:rPr lang="ja-JP" altLang="en-US" sz="2400" dirty="0">
                <a:latin typeface="HGS明朝E"/>
                <a:ea typeface="HGS明朝E"/>
                <a:cs typeface="HGS明朝E"/>
              </a:rPr>
              <a:t>はキャラ選択画面で、</a:t>
            </a:r>
            <a:r>
              <a:rPr lang="en-US" altLang="ja-JP" sz="2400" b="1" dirty="0" err="1">
                <a:latin typeface="HGS明朝E"/>
                <a:ea typeface="HGS明朝E"/>
                <a:cs typeface="HGS明朝E"/>
              </a:rPr>
              <a:t>JPanel</a:t>
            </a:r>
            <a:r>
              <a:rPr lang="ja-JP" altLang="en-US" sz="2400" dirty="0">
                <a:latin typeface="HGS明朝E"/>
                <a:ea typeface="HGS明朝E"/>
                <a:cs typeface="HGS明朝E"/>
              </a:rPr>
              <a:t>を継承している。</a:t>
            </a:r>
            <a:endParaRPr lang="en-US" altLang="ja-JP" sz="2400" dirty="0">
              <a:latin typeface="HGS明朝E"/>
              <a:ea typeface="HGS明朝E"/>
              <a:cs typeface="HGS明朝E"/>
            </a:endParaRPr>
          </a:p>
          <a:p>
            <a:pPr marL="342900" indent="-342900">
              <a:buFont typeface="Arial"/>
              <a:buChar char="•"/>
            </a:pPr>
            <a:r>
              <a:rPr lang="en-US" altLang="ja-JP" sz="2400" dirty="0">
                <a:latin typeface="HGS明朝E"/>
                <a:ea typeface="HGS明朝E"/>
                <a:cs typeface="HGS明朝E"/>
              </a:rPr>
              <a:t>2</a:t>
            </a:r>
            <a:r>
              <a:rPr lang="ja-JP" altLang="en-US" sz="2400" dirty="0">
                <a:latin typeface="HGS明朝E"/>
                <a:ea typeface="HGS明朝E"/>
                <a:cs typeface="HGS明朝E"/>
              </a:rPr>
              <a:t>人のプレイヤーのキャラが選択されているかどうかを</a:t>
            </a:r>
            <a:r>
              <a:rPr lang="en-US" altLang="ja-JP" sz="2400" b="1" dirty="0" err="1">
                <a:latin typeface="HGS明朝E"/>
                <a:ea typeface="HGS明朝E"/>
                <a:cs typeface="HGS明朝E"/>
              </a:rPr>
              <a:t>boolean</a:t>
            </a:r>
            <a:r>
              <a:rPr lang="ja-JP" altLang="en-US" sz="2400" dirty="0">
                <a:latin typeface="HGS明朝E"/>
                <a:ea typeface="HGS明朝E"/>
                <a:cs typeface="HGS明朝E"/>
              </a:rPr>
              <a:t>で保持して、それによって次に進むかどうかを決めている。</a:t>
            </a:r>
            <a:endParaRPr lang="en-US" altLang="ja-JP" sz="2400" dirty="0">
              <a:latin typeface="HGS明朝E"/>
              <a:ea typeface="HGS明朝E"/>
              <a:cs typeface="HGS明朝E"/>
            </a:endParaRPr>
          </a:p>
          <a:p>
            <a:pPr marL="342900" indent="-342900">
              <a:buFont typeface="Arial"/>
              <a:buChar char="•"/>
            </a:pPr>
            <a:r>
              <a:rPr lang="ja-JP" altLang="en-US" sz="2400" dirty="0">
                <a:latin typeface="HGS明朝E"/>
                <a:ea typeface="HGS明朝E"/>
                <a:cs typeface="HGS明朝E"/>
              </a:rPr>
              <a:t>二つのクラスは</a:t>
            </a:r>
            <a:r>
              <a:rPr lang="en-US" altLang="ja-JP" sz="2400" b="1" dirty="0" err="1">
                <a:latin typeface="HGS明朝E"/>
                <a:ea typeface="HGS明朝E"/>
                <a:cs typeface="HGS明朝E"/>
              </a:rPr>
              <a:t>KeyListener</a:t>
            </a:r>
            <a:r>
              <a:rPr lang="ja-JP" altLang="en-US" sz="2400" dirty="0">
                <a:latin typeface="HGS明朝E"/>
                <a:ea typeface="HGS明朝E"/>
                <a:cs typeface="HGS明朝E"/>
              </a:rPr>
              <a:t>のメソッドを持っているが、</a:t>
            </a:r>
            <a:r>
              <a:rPr lang="en-US" altLang="ja-JP" sz="2400" b="1" dirty="0" err="1">
                <a:latin typeface="HGS明朝E"/>
                <a:ea typeface="HGS明朝E"/>
                <a:cs typeface="HGS明朝E"/>
              </a:rPr>
              <a:t>KeyListener</a:t>
            </a:r>
            <a:r>
              <a:rPr lang="ja-JP" altLang="en-US" sz="2400" dirty="0">
                <a:latin typeface="HGS明朝E"/>
                <a:ea typeface="HGS明朝E"/>
                <a:cs typeface="HGS明朝E"/>
              </a:rPr>
              <a:t>を実装してはおらず、実装しているのは</a:t>
            </a:r>
            <a:r>
              <a:rPr lang="en-US" altLang="ja-JP" sz="2400" b="1" dirty="0" err="1">
                <a:latin typeface="HGS明朝E"/>
                <a:ea typeface="HGS明朝E"/>
                <a:cs typeface="HGS明朝E"/>
              </a:rPr>
              <a:t>UECFighter</a:t>
            </a:r>
            <a:r>
              <a:rPr lang="ja-JP" altLang="en-US" sz="2400" dirty="0">
                <a:latin typeface="HGS明朝E"/>
                <a:ea typeface="HGS明朝E"/>
                <a:cs typeface="HGS明朝E"/>
              </a:rPr>
              <a:t>クラス。これは後述</a:t>
            </a:r>
            <a:r>
              <a:rPr lang="ja-JP" altLang="en-US" sz="2400" dirty="0" smtClean="0">
                <a:latin typeface="HGS明朝E"/>
                <a:ea typeface="HGS明朝E"/>
                <a:cs typeface="HGS明朝E"/>
              </a:rPr>
              <a:t>。</a:t>
            </a:r>
            <a:endParaRPr lang="en-US" altLang="ja-JP" sz="2400" dirty="0">
              <a:latin typeface="HGS明朝E"/>
              <a:ea typeface="HGS明朝E"/>
              <a:cs typeface="HGS明朝E"/>
            </a:endParaRPr>
          </a:p>
        </p:txBody>
      </p:sp>
    </p:spTree>
    <p:extLst>
      <p:ext uri="{BB962C8B-B14F-4D97-AF65-F5344CB8AC3E}">
        <p14:creationId xmlns:p14="http://schemas.microsoft.com/office/powerpoint/2010/main" val="161449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79376" y="260648"/>
            <a:ext cx="11305256" cy="2001462"/>
          </a:xfrm>
        </p:spPr>
        <p:txBody>
          <a:bodyPr>
            <a:normAutofit/>
          </a:bodyPr>
          <a:lstStyle/>
          <a:p>
            <a:r>
              <a:rPr lang="ja-JP" altLang="ja-JP" dirty="0" smtClean="0">
                <a:latin typeface="HGS明朝E"/>
                <a:ea typeface="HGS明朝E"/>
                <a:cs typeface="HGS明朝E"/>
              </a:rPr>
              <a:t>UECF</a:t>
            </a:r>
            <a:r>
              <a:rPr lang="en-US" altLang="ja-JP" dirty="0" err="1" smtClean="0">
                <a:latin typeface="HGS明朝E"/>
                <a:ea typeface="HGS明朝E"/>
                <a:cs typeface="HGS明朝E"/>
              </a:rPr>
              <a:t>rameView</a:t>
            </a:r>
            <a:r>
              <a:rPr lang="ja-JP" altLang="en-US" dirty="0" smtClean="0">
                <a:latin typeface="HGS明朝E"/>
                <a:ea typeface="HGS明朝E"/>
                <a:cs typeface="HGS明朝E"/>
              </a:rPr>
              <a:t>は試合画面を描画するクラス、</a:t>
            </a:r>
            <a:r>
              <a:rPr lang="en-US" altLang="ja-JP" dirty="0" err="1" smtClean="0">
                <a:latin typeface="HGS明朝E"/>
                <a:ea typeface="HGS明朝E"/>
                <a:cs typeface="HGS明朝E"/>
              </a:rPr>
              <a:t>JPanel</a:t>
            </a:r>
            <a:r>
              <a:rPr lang="ja-JP" altLang="en-US" dirty="0" smtClean="0">
                <a:latin typeface="HGS明朝E"/>
                <a:ea typeface="HGS明朝E"/>
                <a:cs typeface="HGS明朝E"/>
              </a:rPr>
              <a:t>を継承している。</a:t>
            </a:r>
            <a:endParaRPr lang="en-US" altLang="ja-JP" dirty="0">
              <a:latin typeface="HGS明朝E"/>
              <a:ea typeface="HGS明朝E"/>
              <a:cs typeface="HGS明朝E"/>
            </a:endParaRPr>
          </a:p>
          <a:p>
            <a:r>
              <a:rPr lang="ja-JP" altLang="en-US" dirty="0" smtClean="0">
                <a:latin typeface="HGS明朝E"/>
                <a:ea typeface="HGS明朝E"/>
                <a:cs typeface="HGS明朝E"/>
              </a:rPr>
              <a:t>自分が担当したのは、試合時間と</a:t>
            </a:r>
            <a:r>
              <a:rPr lang="en-US" altLang="ja-JP" dirty="0" smtClean="0">
                <a:latin typeface="HGS明朝E"/>
                <a:ea typeface="HGS明朝E"/>
                <a:cs typeface="HGS明朝E"/>
              </a:rPr>
              <a:t>HP</a:t>
            </a:r>
            <a:r>
              <a:rPr lang="ja-JP" altLang="en-US" dirty="0" smtClean="0">
                <a:latin typeface="HGS明朝E"/>
                <a:ea typeface="HGS明朝E"/>
                <a:cs typeface="HGS明朝E"/>
              </a:rPr>
              <a:t>を表示する部分、試合開始と終了部分で操作ができるかどうかを管理する部分。</a:t>
            </a:r>
            <a:endParaRPr lang="en-US" altLang="ja-JP" dirty="0" smtClean="0">
              <a:latin typeface="HGS明朝E"/>
              <a:ea typeface="HGS明朝E"/>
              <a:cs typeface="HGS明朝E"/>
            </a:endParaRPr>
          </a:p>
          <a:p>
            <a:r>
              <a:rPr lang="ja-JP" altLang="en-US" dirty="0" smtClean="0">
                <a:latin typeface="HGS明朝E"/>
                <a:ea typeface="HGS明朝E"/>
                <a:cs typeface="HGS明朝E"/>
              </a:rPr>
              <a:t>試合時間は</a:t>
            </a:r>
            <a:r>
              <a:rPr lang="en-US" altLang="ja-JP" dirty="0" err="1" smtClean="0">
                <a:latin typeface="HGS明朝E"/>
                <a:ea typeface="HGS明朝E"/>
                <a:cs typeface="HGS明朝E"/>
              </a:rPr>
              <a:t>GameTime</a:t>
            </a:r>
            <a:r>
              <a:rPr lang="ja-JP" altLang="en-US" dirty="0" smtClean="0">
                <a:latin typeface="HGS明朝E"/>
                <a:ea typeface="HGS明朝E"/>
                <a:cs typeface="HGS明朝E"/>
              </a:rPr>
              <a:t>クラスを別で作り、それで管理している。</a:t>
            </a:r>
            <a:endParaRPr lang="en-US" altLang="ja-JP" dirty="0" smtClean="0">
              <a:latin typeface="HGS明朝E"/>
              <a:ea typeface="HGS明朝E"/>
              <a:cs typeface="HGS明朝E"/>
            </a:endParaRPr>
          </a:p>
        </p:txBody>
      </p:sp>
      <p:pic>
        <p:nvPicPr>
          <p:cNvPr id="4" name="図 3" descr="スクリーンショット 2018-01-24 16.55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82" y="2262110"/>
            <a:ext cx="8178304" cy="98782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479376" y="3474586"/>
            <a:ext cx="10585176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ja-JP" sz="2800" dirty="0" err="1" smtClean="0">
                <a:latin typeface="HGS明朝E"/>
                <a:ea typeface="HGS明朝E"/>
                <a:cs typeface="HGS明朝E"/>
              </a:rPr>
              <a:t>UECFighter</a:t>
            </a:r>
            <a:r>
              <a:rPr kumimoji="1" lang="ja-JP" altLang="en-US" sz="2800" dirty="0" smtClean="0">
                <a:latin typeface="HGS明朝E"/>
                <a:ea typeface="HGS明朝E"/>
                <a:cs typeface="HGS明朝E"/>
              </a:rPr>
              <a:t>クラスでは、シーンの切り替えや、</a:t>
            </a:r>
            <a:r>
              <a:rPr lang="ja-JP" altLang="en-US" sz="2800" dirty="0" smtClean="0">
                <a:latin typeface="HGS明朝E"/>
                <a:ea typeface="HGS明朝E"/>
                <a:cs typeface="HGS明朝E"/>
              </a:rPr>
              <a:t>キー入力を管理している。</a:t>
            </a:r>
            <a:endParaRPr lang="en-US" altLang="ja-JP" sz="2800" dirty="0" smtClean="0">
              <a:latin typeface="HGS明朝E"/>
              <a:ea typeface="HGS明朝E"/>
              <a:cs typeface="HGS明朝E"/>
            </a:endParaRPr>
          </a:p>
          <a:p>
            <a:pPr marL="285750" indent="-285750">
              <a:buFont typeface="Arial"/>
              <a:buChar char="•"/>
            </a:pPr>
            <a:r>
              <a:rPr kumimoji="1" lang="ja-JP" altLang="en-US" sz="2800" dirty="0" smtClean="0">
                <a:latin typeface="HGS明朝E"/>
                <a:ea typeface="HGS明朝E"/>
                <a:cs typeface="HGS明朝E"/>
              </a:rPr>
              <a:t>シーンの切り替えは</a:t>
            </a:r>
            <a:r>
              <a:rPr kumimoji="1" lang="en-US" altLang="ja-JP" sz="2800" dirty="0" err="1" smtClean="0">
                <a:latin typeface="HGS明朝E"/>
                <a:ea typeface="HGS明朝E"/>
                <a:cs typeface="HGS明朝E"/>
              </a:rPr>
              <a:t>callScene</a:t>
            </a:r>
            <a:r>
              <a:rPr kumimoji="1" lang="en-US" altLang="ja-JP" sz="2800" dirty="0" smtClean="0">
                <a:latin typeface="HGS明朝E"/>
                <a:ea typeface="HGS明朝E"/>
                <a:cs typeface="HGS明朝E"/>
              </a:rPr>
              <a:t>(</a:t>
            </a:r>
            <a:r>
              <a:rPr kumimoji="1" lang="en-US" altLang="ja-JP" sz="2800" dirty="0" err="1" smtClean="0">
                <a:latin typeface="HGS明朝E"/>
                <a:ea typeface="HGS明朝E"/>
                <a:cs typeface="HGS明朝E"/>
              </a:rPr>
              <a:t>int</a:t>
            </a:r>
            <a:r>
              <a:rPr kumimoji="1" lang="en-US" altLang="ja-JP" sz="2800" dirty="0" smtClean="0">
                <a:latin typeface="HGS明朝E"/>
                <a:ea typeface="HGS明朝E"/>
                <a:cs typeface="HGS明朝E"/>
              </a:rPr>
              <a:t> scene)</a:t>
            </a:r>
            <a:r>
              <a:rPr kumimoji="1" lang="ja-JP" altLang="en-US" sz="2800" dirty="0" smtClean="0">
                <a:latin typeface="HGS明朝E"/>
                <a:ea typeface="HGS明朝E"/>
                <a:cs typeface="HGS明朝E"/>
              </a:rPr>
              <a:t>メソッドを用意して</a:t>
            </a:r>
            <a:r>
              <a:rPr lang="en-US" altLang="ja-JP" sz="2800" dirty="0" smtClean="0">
                <a:latin typeface="HGS明朝E"/>
                <a:ea typeface="HGS明朝E"/>
                <a:cs typeface="HGS明朝E"/>
              </a:rPr>
              <a:t>scene</a:t>
            </a:r>
            <a:r>
              <a:rPr lang="ja-JP" altLang="en-US" sz="2800" dirty="0" smtClean="0">
                <a:latin typeface="HGS明朝E"/>
                <a:ea typeface="HGS明朝E"/>
                <a:cs typeface="HGS明朝E"/>
              </a:rPr>
              <a:t>によって描画するシーンのクラスを呼び出すようにしている。</a:t>
            </a:r>
            <a:endParaRPr lang="en-US" altLang="ja-JP" sz="2800" dirty="0" smtClean="0">
              <a:latin typeface="HGS明朝E"/>
              <a:ea typeface="HGS明朝E"/>
              <a:cs typeface="HGS明朝E"/>
            </a:endParaRPr>
          </a:p>
          <a:p>
            <a:pPr marL="285750" indent="-285750">
              <a:buFont typeface="Arial"/>
              <a:buChar char="•"/>
            </a:pPr>
            <a:r>
              <a:rPr kumimoji="1" lang="ja-JP" altLang="en-US" sz="2800" dirty="0" smtClean="0">
                <a:latin typeface="HGS明朝E"/>
                <a:ea typeface="HGS明朝E"/>
                <a:cs typeface="HGS明朝E"/>
              </a:rPr>
              <a:t>種々の設定をする</a:t>
            </a:r>
            <a:r>
              <a:rPr kumimoji="1" lang="en-US" altLang="ja-JP" sz="2800" dirty="0" smtClean="0">
                <a:latin typeface="HGS明朝E"/>
                <a:ea typeface="HGS明朝E"/>
                <a:cs typeface="HGS明朝E"/>
              </a:rPr>
              <a:t>Option</a:t>
            </a:r>
            <a:r>
              <a:rPr kumimoji="1" lang="ja-JP" altLang="en-US" sz="2800" dirty="0" smtClean="0">
                <a:latin typeface="HGS明朝E"/>
                <a:ea typeface="HGS明朝E"/>
                <a:cs typeface="HGS明朝E"/>
              </a:rPr>
              <a:t>クラスと、</a:t>
            </a:r>
            <a:r>
              <a:rPr kumimoji="1" lang="en-US" altLang="ja-JP" sz="2800" dirty="0" smtClean="0">
                <a:latin typeface="HGS明朝E"/>
                <a:ea typeface="HGS明朝E"/>
                <a:cs typeface="HGS明朝E"/>
              </a:rPr>
              <a:t>Scene</a:t>
            </a:r>
            <a:r>
              <a:rPr kumimoji="1" lang="ja-JP" altLang="en-US" sz="2800" dirty="0" smtClean="0">
                <a:latin typeface="HGS明朝E"/>
                <a:ea typeface="HGS明朝E"/>
                <a:cs typeface="HGS明朝E"/>
              </a:rPr>
              <a:t>を戻るキャンセル操作が未実装なので、これから実装したい。</a:t>
            </a:r>
            <a:endParaRPr kumimoji="1" lang="ja-JP" altLang="en-US" sz="2800" dirty="0">
              <a:latin typeface="HGS明朝E"/>
              <a:ea typeface="HGS明朝E"/>
              <a:cs typeface="HGS明朝E"/>
            </a:endParaRPr>
          </a:p>
        </p:txBody>
      </p:sp>
    </p:spTree>
    <p:extLst>
      <p:ext uri="{BB962C8B-B14F-4D97-AF65-F5344CB8AC3E}">
        <p14:creationId xmlns:p14="http://schemas.microsoft.com/office/powerpoint/2010/main" val="119260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19049"/>
            <a:ext cx="2095500" cy="1162050"/>
          </a:xfrm>
        </p:spPr>
        <p:txBody>
          <a:bodyPr>
            <a:normAutofit/>
          </a:bodyPr>
          <a:lstStyle/>
          <a:p>
            <a:r>
              <a:rPr kumimoji="1" lang="ja-JP" altLang="en-US" sz="3600" b="1" dirty="0" smtClean="0">
                <a:latin typeface="HGSMinchoE" charset="-128"/>
                <a:ea typeface="HGSMinchoE" charset="-128"/>
                <a:cs typeface="HGSMinchoE" charset="-128"/>
              </a:rPr>
              <a:t>松田担当</a:t>
            </a:r>
            <a:endParaRPr kumimoji="1" lang="ja-JP" altLang="en-US" sz="3600" b="1" dirty="0">
              <a:latin typeface="HGSMinchoE" charset="-128"/>
              <a:ea typeface="HGSMinchoE" charset="-128"/>
              <a:cs typeface="HGSMinchoE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727526" y="942975"/>
            <a:ext cx="9448800" cy="5714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ゲームの操作キャラを搭載するための仕組みを実装。</a:t>
            </a:r>
            <a:endParaRPr lang="en-US" altLang="ja-JP" dirty="0" smtClean="0"/>
          </a:p>
          <a:p>
            <a:pPr lvl="1">
              <a:buFont typeface="Wingdings" charset="2"/>
              <a:buChar char="n"/>
            </a:pPr>
            <a:r>
              <a:rPr lang="ja-JP" altLang="en-US" dirty="0" smtClean="0"/>
              <a:t>操作キャラの基盤</a:t>
            </a:r>
            <a:r>
              <a:rPr lang="en-US" altLang="ja-JP" dirty="0" smtClean="0"/>
              <a:t>…abstract </a:t>
            </a:r>
            <a:r>
              <a:rPr lang="en-US" altLang="ja-JP" dirty="0" err="1" smtClean="0"/>
              <a:t>UECPlayerBase</a:t>
            </a:r>
            <a:r>
              <a:rPr lang="ja-JP" altLang="en-US" dirty="0" smtClean="0"/>
              <a:t>クラス</a:t>
            </a:r>
            <a:endParaRPr lang="en-US" altLang="ja-JP" dirty="0" smtClean="0"/>
          </a:p>
          <a:p>
            <a:pPr lvl="1">
              <a:buFont typeface="Wingdings" charset="2"/>
              <a:buChar char="n"/>
            </a:pPr>
            <a:r>
              <a:rPr lang="ja-JP" altLang="en-US" dirty="0" smtClean="0"/>
              <a:t>攻撃情報を管理する</a:t>
            </a:r>
            <a:r>
              <a:rPr lang="en-US" altLang="ja-JP" dirty="0" smtClean="0"/>
              <a:t>…</a:t>
            </a:r>
            <a:r>
              <a:rPr lang="en-US" altLang="ja-JP" dirty="0" err="1" smtClean="0"/>
              <a:t>AttackInfo</a:t>
            </a:r>
            <a:r>
              <a:rPr lang="ja-JP" altLang="en-US" dirty="0" smtClean="0"/>
              <a:t>クラス</a:t>
            </a:r>
            <a:endParaRPr lang="en-US" altLang="ja-JP" dirty="0" smtClean="0"/>
          </a:p>
          <a:p>
            <a:pPr lvl="1">
              <a:buFont typeface="Wingdings" charset="2"/>
              <a:buChar char="n"/>
            </a:pPr>
            <a:endParaRPr lang="en-US" altLang="ja-JP" dirty="0"/>
          </a:p>
          <a:p>
            <a:pPr lvl="1">
              <a:buFont typeface="Wingdings" charset="2"/>
              <a:buChar char="n"/>
            </a:pPr>
            <a:endParaRPr lang="en-US" altLang="ja-JP" dirty="0" smtClean="0"/>
          </a:p>
          <a:p>
            <a:pPr lvl="1">
              <a:buFont typeface="Wingdings" charset="2"/>
              <a:buChar char="n"/>
            </a:pPr>
            <a:endParaRPr lang="en-US" altLang="ja-JP" dirty="0" smtClean="0"/>
          </a:p>
          <a:p>
            <a:r>
              <a:rPr lang="ja-JP" altLang="en-US" dirty="0" smtClean="0"/>
              <a:t>プロジェクトを</a:t>
            </a:r>
            <a:r>
              <a:rPr lang="en-US" altLang="ja-JP" dirty="0" smtClean="0"/>
              <a:t>GitHub</a:t>
            </a:r>
            <a:r>
              <a:rPr lang="ja-JP" altLang="en-US" dirty="0" smtClean="0"/>
              <a:t>で管理</a:t>
            </a:r>
            <a:endParaRPr lang="en-US" altLang="ja-JP" dirty="0" smtClean="0"/>
          </a:p>
          <a:p>
            <a:r>
              <a:rPr lang="ja-JP" altLang="en-US" dirty="0" smtClean="0"/>
              <a:t>コードのマージ</a:t>
            </a:r>
            <a:endParaRPr lang="en-US" altLang="ja-JP" dirty="0" smtClean="0"/>
          </a:p>
          <a:p>
            <a:pPr marL="0" indent="0" algn="ctr">
              <a:buNone/>
            </a:pPr>
            <a:r>
              <a:rPr lang="en-US" altLang="ja-JP" sz="2400" dirty="0" smtClean="0"/>
              <a:t>GitHub</a:t>
            </a:r>
            <a:r>
              <a:rPr lang="ja-JP" altLang="en-US" sz="2400" dirty="0" smtClean="0"/>
              <a:t>でバージョン管理を試みるも安定せず</a:t>
            </a:r>
            <a:endParaRPr lang="en-US" altLang="ja-JP" sz="2400" dirty="0" smtClean="0"/>
          </a:p>
          <a:p>
            <a:pPr marL="0" indent="0" algn="ctr">
              <a:buNone/>
            </a:pPr>
            <a:r>
              <a:rPr lang="ja-JP" altLang="en-US" sz="2400" dirty="0" smtClean="0"/>
              <a:t>↓</a:t>
            </a:r>
            <a:endParaRPr lang="en-US" altLang="ja-JP" sz="2400" dirty="0" smtClean="0"/>
          </a:p>
          <a:p>
            <a:pPr marL="0" indent="0" algn="ctr">
              <a:buNone/>
            </a:pPr>
            <a:r>
              <a:rPr lang="ja-JP" altLang="en-US" sz="2400" dirty="0" smtClean="0"/>
              <a:t>連絡を取り合い定期的</a:t>
            </a:r>
            <a:r>
              <a:rPr lang="ja-JP" altLang="en-US" sz="2400" dirty="0"/>
              <a:t>に</a:t>
            </a:r>
            <a:r>
              <a:rPr lang="ja-JP" altLang="en-US" sz="2400" dirty="0" smtClean="0"/>
              <a:t>マージを行った。</a:t>
            </a:r>
            <a:endParaRPr lang="en-US" altLang="ja-JP" sz="2400" dirty="0" smtClean="0"/>
          </a:p>
          <a:p>
            <a:pPr marL="0" indent="0" algn="ctr">
              <a:buNone/>
            </a:pPr>
            <a:r>
              <a:rPr lang="en-US" altLang="ja-JP" sz="2400" dirty="0" smtClean="0"/>
              <a:t>Atom</a:t>
            </a:r>
            <a:r>
              <a:rPr lang="ja-JP" altLang="en-US" sz="2400" dirty="0"/>
              <a:t>の</a:t>
            </a:r>
            <a:r>
              <a:rPr lang="en-US" altLang="ja-JP" sz="2400" dirty="0"/>
              <a:t>split-diff</a:t>
            </a:r>
            <a:r>
              <a:rPr lang="ja-JP" altLang="en-US" sz="2400" dirty="0"/>
              <a:t>を</a:t>
            </a:r>
            <a:r>
              <a:rPr lang="ja-JP" altLang="en-US" sz="2400" dirty="0" smtClean="0"/>
              <a:t>用いたため比較的簡単な作業だった。</a:t>
            </a:r>
            <a:endParaRPr lang="ja-JP" altLang="en-US" sz="2400" dirty="0"/>
          </a:p>
        </p:txBody>
      </p:sp>
      <p:sp>
        <p:nvSpPr>
          <p:cNvPr id="8" name="フローチャート: 処理 7"/>
          <p:cNvSpPr/>
          <p:nvPr/>
        </p:nvSpPr>
        <p:spPr>
          <a:xfrm>
            <a:off x="9428839" y="3562350"/>
            <a:ext cx="2578100" cy="476250"/>
          </a:xfrm>
          <a:prstGeom prst="flowChartProces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ysClr val="windowText" lastClr="000000"/>
                </a:solidFill>
              </a:rPr>
              <a:t>UECPlayerBase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フローチャート: 処理 8"/>
          <p:cNvSpPr/>
          <p:nvPr/>
        </p:nvSpPr>
        <p:spPr>
          <a:xfrm>
            <a:off x="10482939" y="4581525"/>
            <a:ext cx="1676400" cy="476250"/>
          </a:xfrm>
          <a:prstGeom prst="flowChartProces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>
                <a:solidFill>
                  <a:sysClr val="windowText" lastClr="000000"/>
                </a:solidFill>
              </a:rPr>
              <a:t>Naochan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フローチャート: 処理 9"/>
          <p:cNvSpPr/>
          <p:nvPr/>
        </p:nvSpPr>
        <p:spPr>
          <a:xfrm>
            <a:off x="10482939" y="5172075"/>
            <a:ext cx="1676400" cy="476250"/>
          </a:xfrm>
          <a:prstGeom prst="flowChartProces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>
                <a:solidFill>
                  <a:sysClr val="windowText" lastClr="000000"/>
                </a:solidFill>
              </a:rPr>
              <a:t>Shunchan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" name="屈折矢印 10"/>
          <p:cNvSpPr/>
          <p:nvPr/>
        </p:nvSpPr>
        <p:spPr>
          <a:xfrm flipH="1">
            <a:off x="9869712" y="4038600"/>
            <a:ext cx="615950" cy="847725"/>
          </a:xfrm>
          <a:prstGeom prst="bentUpArrow">
            <a:avLst>
              <a:gd name="adj1" fmla="val 0"/>
              <a:gd name="adj2" fmla="val 25000"/>
              <a:gd name="adj3" fmla="val 25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ローチャート: 処理 11"/>
          <p:cNvSpPr/>
          <p:nvPr/>
        </p:nvSpPr>
        <p:spPr>
          <a:xfrm>
            <a:off x="9428839" y="2124076"/>
            <a:ext cx="2578100" cy="476250"/>
          </a:xfrm>
          <a:prstGeom prst="flowChartProces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ysClr val="windowText" lastClr="000000"/>
                </a:solidFill>
              </a:rPr>
              <a:t>AttackInfo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屈折矢印 12"/>
          <p:cNvSpPr/>
          <p:nvPr/>
        </p:nvSpPr>
        <p:spPr>
          <a:xfrm flipH="1">
            <a:off x="9869712" y="4038600"/>
            <a:ext cx="615950" cy="1371600"/>
          </a:xfrm>
          <a:prstGeom prst="bentUpArrow">
            <a:avLst>
              <a:gd name="adj1" fmla="val 0"/>
              <a:gd name="adj2" fmla="val 25000"/>
              <a:gd name="adj3" fmla="val 25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矢印コネクタ 3"/>
          <p:cNvCxnSpPr/>
          <p:nvPr/>
        </p:nvCxnSpPr>
        <p:spPr>
          <a:xfrm flipV="1">
            <a:off x="10514689" y="2600326"/>
            <a:ext cx="0" cy="962024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>
            <a:off x="10775039" y="2600326"/>
            <a:ext cx="0" cy="962024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1305967" y="2198062"/>
            <a:ext cx="7276846" cy="1200149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 smtClean="0">
                <a:solidFill>
                  <a:sysClr val="windowText" lastClr="000000"/>
                </a:solidFill>
              </a:rPr>
              <a:t>目標</a:t>
            </a:r>
            <a:endParaRPr kumimoji="1" lang="en-US" altLang="ja-JP" sz="1600" dirty="0" smtClean="0">
              <a:solidFill>
                <a:sysClr val="windowText" lastClr="000000"/>
              </a:solidFill>
            </a:endParaRPr>
          </a:p>
          <a:p>
            <a:pPr marL="285750" indent="-285750" algn="ctr">
              <a:buFont typeface="Arial" charset="0"/>
              <a:buChar char="•"/>
            </a:pPr>
            <a:r>
              <a:rPr kumimoji="1" lang="ja-JP" altLang="en-US" dirty="0" smtClean="0">
                <a:solidFill>
                  <a:sysClr val="windowText" lastClr="000000"/>
                </a:solidFill>
              </a:rPr>
              <a:t>誰でも新キャラを追加できるようなコード</a:t>
            </a:r>
            <a:endParaRPr kumimoji="1" lang="en-US" altLang="ja-JP" dirty="0" smtClean="0">
              <a:solidFill>
                <a:sysClr val="windowText" lastClr="000000"/>
              </a:solidFill>
            </a:endParaRPr>
          </a:p>
          <a:p>
            <a:pPr marL="285750" indent="-285750" algn="ctr">
              <a:buFont typeface="Arial" charset="0"/>
              <a:buChar char="•"/>
            </a:pPr>
            <a:r>
              <a:rPr kumimoji="1" lang="ja-JP" altLang="en-US" dirty="0" smtClean="0">
                <a:solidFill>
                  <a:sysClr val="windowText" lastClr="000000"/>
                </a:solidFill>
              </a:rPr>
              <a:t>クラス規模が大きいので可能な限り効率化</a:t>
            </a:r>
            <a:endParaRPr kumimoji="1" lang="en-US" altLang="ja-JP" dirty="0" smtClean="0">
              <a:solidFill>
                <a:sysClr val="windowText" lastClr="000000"/>
              </a:solidFill>
            </a:endParaRPr>
          </a:p>
          <a:p>
            <a:pPr marL="285750" indent="-285750" algn="ctr">
              <a:buFont typeface="Arial" charset="0"/>
              <a:buChar char="•"/>
            </a:pPr>
            <a:r>
              <a:rPr lang="ja-JP" altLang="en-US" dirty="0" smtClean="0">
                <a:solidFill>
                  <a:sysClr val="windowText" lastClr="000000"/>
                </a:solidFill>
              </a:rPr>
              <a:t>継承しても自由度が高くなるようなメンバ、メソッド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33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1257300" y="2762250"/>
            <a:ext cx="1257300" cy="12398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794" y="4221519"/>
            <a:ext cx="2086206" cy="1867155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457" y="4244976"/>
            <a:ext cx="1888894" cy="188889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19049"/>
            <a:ext cx="2095500" cy="1162050"/>
          </a:xfrm>
        </p:spPr>
        <p:txBody>
          <a:bodyPr>
            <a:normAutofit/>
          </a:bodyPr>
          <a:lstStyle/>
          <a:p>
            <a:r>
              <a:rPr kumimoji="1" lang="ja-JP" altLang="en-US" sz="3600" b="1" dirty="0" smtClean="0">
                <a:latin typeface="HGSMinchoE" charset="-128"/>
                <a:ea typeface="HGSMinchoE" charset="-128"/>
                <a:cs typeface="HGSMinchoE" charset="-128"/>
              </a:rPr>
              <a:t>松田担当</a:t>
            </a:r>
            <a:endParaRPr kumimoji="1" lang="ja-JP" altLang="en-US" sz="3600" b="1" dirty="0">
              <a:latin typeface="HGSMinchoE" charset="-128"/>
              <a:ea typeface="HGSMinchoE" charset="-128"/>
              <a:cs typeface="HGSMinchoE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43001"/>
            <a:ext cx="10515600" cy="590549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 smtClean="0"/>
              <a:t>操作キャラクタークラスを作成するための抽象クラス</a:t>
            </a:r>
            <a:endParaRPr kumimoji="1" lang="ja-JP" altLang="en-US" dirty="0"/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2933700" y="-19049"/>
            <a:ext cx="7562850" cy="1162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4000" dirty="0" smtClean="0">
                <a:solidFill>
                  <a:schemeClr val="tx1">
                    <a:lumMod val="75000"/>
                  </a:schemeClr>
                </a:solidFill>
              </a:rPr>
              <a:t>abstract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UECPlayerBase</a:t>
            </a:r>
            <a:endParaRPr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762250"/>
            <a:ext cx="1257300" cy="1257300"/>
          </a:xfrm>
          <a:prstGeom prst="rect">
            <a:avLst/>
          </a:prstGeom>
        </p:spPr>
      </p:pic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2933700" y="1876426"/>
            <a:ext cx="8629650" cy="25812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移動、ジャンプなどの基本操作を搭載</a:t>
            </a:r>
            <a:r>
              <a:rPr lang="en-US" altLang="ja-JP" dirty="0" smtClean="0"/>
              <a:t>(override</a:t>
            </a:r>
            <a:r>
              <a:rPr lang="ja-JP" altLang="en-US" dirty="0" smtClean="0"/>
              <a:t>可</a:t>
            </a:r>
            <a:r>
              <a:rPr lang="en-US" altLang="ja-JP" dirty="0" smtClean="0"/>
              <a:t>)</a:t>
            </a:r>
            <a:r>
              <a:rPr lang="ja-JP" altLang="en-US" dirty="0" smtClean="0"/>
              <a:t> </a:t>
            </a:r>
            <a:endParaRPr lang="en-US" altLang="ja-JP" dirty="0" smtClean="0"/>
          </a:p>
          <a:p>
            <a:r>
              <a:rPr lang="ja-JP" altLang="en-US" dirty="0" smtClean="0"/>
              <a:t>攻撃情報など必須の情報は抽象メソッドとして実装を依頼</a:t>
            </a:r>
            <a:endParaRPr lang="en-US" altLang="ja-JP" dirty="0" smtClean="0"/>
          </a:p>
          <a:p>
            <a:r>
              <a:rPr lang="ja-JP" altLang="en-US" dirty="0" smtClean="0"/>
              <a:t>キャラ画像の切替や効果音の再生は、あとでまとめて処理</a:t>
            </a:r>
            <a:r>
              <a:rPr lang="en-US" altLang="ja-JP" dirty="0" smtClean="0"/>
              <a:t> </a:t>
            </a:r>
            <a:r>
              <a:rPr lang="ja-JP" altLang="en-US" dirty="0" smtClean="0"/>
              <a:t>→</a:t>
            </a:r>
            <a:r>
              <a:rPr lang="en-US" altLang="ja-JP" dirty="0" smtClean="0"/>
              <a:t> </a:t>
            </a:r>
            <a:r>
              <a:rPr lang="ja-JP" altLang="en-US" dirty="0" smtClean="0"/>
              <a:t>自由度の高い設定環境を目指す</a:t>
            </a:r>
            <a:endParaRPr lang="en-US" altLang="ja-JP" dirty="0" smtClean="0"/>
          </a:p>
          <a:p>
            <a:r>
              <a:rPr lang="ja-JP" altLang="en-US" dirty="0" smtClean="0"/>
              <a:t>パラメータが多くなり、機能を分割</a:t>
            </a:r>
            <a:r>
              <a:rPr lang="en-US" altLang="ja-JP" dirty="0" smtClean="0"/>
              <a:t>(</a:t>
            </a:r>
            <a:r>
              <a:rPr lang="ja-JP" altLang="en-US" dirty="0" smtClean="0"/>
              <a:t>→</a:t>
            </a:r>
            <a:r>
              <a:rPr lang="en-US" altLang="ja-JP" dirty="0" err="1" smtClean="0"/>
              <a:t>AttackInfo</a:t>
            </a:r>
            <a:r>
              <a:rPr lang="en-US" altLang="ja-JP" dirty="0" smtClean="0"/>
              <a:t>)</a:t>
            </a:r>
            <a:endParaRPr lang="ja-JP" altLang="en-US" dirty="0"/>
          </a:p>
        </p:txBody>
      </p:sp>
      <p:sp>
        <p:nvSpPr>
          <p:cNvPr id="8" name="右矢印 7"/>
          <p:cNvSpPr/>
          <p:nvPr/>
        </p:nvSpPr>
        <p:spPr>
          <a:xfrm>
            <a:off x="438150" y="5334000"/>
            <a:ext cx="1276350" cy="590550"/>
          </a:xfrm>
          <a:prstGeom prst="rightArrow">
            <a:avLst>
              <a:gd name="adj1" fmla="val 43548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71500" y="4963180"/>
            <a:ext cx="1085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/>
              <a:t>継承</a:t>
            </a:r>
            <a:endParaRPr kumimoji="1" lang="ja-JP" altLang="en-US" sz="2400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462" y="4225925"/>
            <a:ext cx="2592387" cy="2592387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00" y="4002087"/>
            <a:ext cx="2882901" cy="2882901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2294632" y="6050902"/>
            <a:ext cx="2656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rgbClr val="FF0000"/>
                </a:solidFill>
                <a:latin typeface="Voyager Grotesque" charset="0"/>
                <a:ea typeface="Voyager Grotesque" charset="0"/>
                <a:cs typeface="Voyager Grotesque" charset="0"/>
              </a:rPr>
              <a:t>NAOCHAN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クラス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001571" y="6088674"/>
            <a:ext cx="28761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Voyager Grotesque" charset="0"/>
                <a:ea typeface="Voyager Grotesque" charset="0"/>
                <a:cs typeface="Voyager Grotesque" charset="0"/>
              </a:rPr>
              <a:t>SHUN</a:t>
            </a:r>
            <a:r>
              <a:rPr kumimoji="1" lang="en-US" altLang="ja-JP" sz="2800" dirty="0" smtClean="0">
                <a:solidFill>
                  <a:srgbClr val="FF0000"/>
                </a:solidFill>
                <a:latin typeface="Voyager Grotesque" charset="0"/>
                <a:ea typeface="Voyager Grotesque" charset="0"/>
                <a:cs typeface="Voyager Grotesque" charset="0"/>
              </a:rPr>
              <a:t>CHAN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クラス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02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ホワイ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ホワイ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818</TotalTime>
  <Words>579</Words>
  <Application>Microsoft Macintosh PowerPoint</Application>
  <PresentationFormat>ワイド画面</PresentationFormat>
  <Paragraphs>95</Paragraphs>
  <Slides>12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24" baseType="lpstr">
      <vt:lpstr>Calibri</vt:lpstr>
      <vt:lpstr>Calibri Light</vt:lpstr>
      <vt:lpstr>HGSMinchoE</vt:lpstr>
      <vt:lpstr>HGS明朝E</vt:lpstr>
      <vt:lpstr>Times New Roman</vt:lpstr>
      <vt:lpstr>Voyager Grotesque</vt:lpstr>
      <vt:lpstr>Wingdings</vt:lpstr>
      <vt:lpstr>Yu Gothic</vt:lpstr>
      <vt:lpstr>游ゴシック</vt:lpstr>
      <vt:lpstr>游ゴシック Light</vt:lpstr>
      <vt:lpstr>Arial</vt:lpstr>
      <vt:lpstr>Office Theme</vt:lpstr>
      <vt:lpstr>二次元格闘ゲーム  2年後学期「メディア情報学プログラミング演習」  グループ 16 </vt:lpstr>
      <vt:lpstr>PowerPoint プレゼンテーション</vt:lpstr>
      <vt:lpstr>作成プログラムの概要</vt:lpstr>
      <vt:lpstr>作成プログラムの概要</vt:lpstr>
      <vt:lpstr>プログラムの構成</vt:lpstr>
      <vt:lpstr>木内担当分：</vt:lpstr>
      <vt:lpstr>PowerPoint プレゼンテーション</vt:lpstr>
      <vt:lpstr>松田担当</vt:lpstr>
      <vt:lpstr>松田担当</vt:lpstr>
      <vt:lpstr>松田担当</vt:lpstr>
      <vt:lpstr>根本担当</vt:lpstr>
      <vt:lpstr>PowerPoint プレゼンテーション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二次元格闘ゲーム</dc:title>
  <dc:creator>松田尚也</dc:creator>
  <cp:lastModifiedBy>根本亘</cp:lastModifiedBy>
  <cp:revision>80</cp:revision>
  <dcterms:created xsi:type="dcterms:W3CDTF">2018-01-14T07:26:42Z</dcterms:created>
  <dcterms:modified xsi:type="dcterms:W3CDTF">2018-01-26T02:04:09Z</dcterms:modified>
</cp:coreProperties>
</file>